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3" r:id="rId1"/>
  </p:sldMasterIdLst>
  <p:notesMasterIdLst>
    <p:notesMasterId r:id="rId131"/>
  </p:notesMasterIdLst>
  <p:sldIdLst>
    <p:sldId id="256" r:id="rId2"/>
    <p:sldId id="542" r:id="rId3"/>
    <p:sldId id="434" r:id="rId4"/>
    <p:sldId id="460" r:id="rId5"/>
    <p:sldId id="467" r:id="rId6"/>
    <p:sldId id="462" r:id="rId7"/>
    <p:sldId id="463" r:id="rId8"/>
    <p:sldId id="464" r:id="rId9"/>
    <p:sldId id="465" r:id="rId10"/>
    <p:sldId id="466" r:id="rId11"/>
    <p:sldId id="526" r:id="rId12"/>
    <p:sldId id="461" r:id="rId13"/>
    <p:sldId id="524" r:id="rId14"/>
    <p:sldId id="440" r:id="rId15"/>
    <p:sldId id="525" r:id="rId16"/>
    <p:sldId id="441" r:id="rId17"/>
    <p:sldId id="442" r:id="rId18"/>
    <p:sldId id="563" r:id="rId19"/>
    <p:sldId id="443" r:id="rId20"/>
    <p:sldId id="564" r:id="rId21"/>
    <p:sldId id="444" r:id="rId22"/>
    <p:sldId id="445" r:id="rId23"/>
    <p:sldId id="446" r:id="rId24"/>
    <p:sldId id="447" r:id="rId25"/>
    <p:sldId id="469" r:id="rId26"/>
    <p:sldId id="565" r:id="rId27"/>
    <p:sldId id="566" r:id="rId28"/>
    <p:sldId id="527" r:id="rId29"/>
    <p:sldId id="448" r:id="rId30"/>
    <p:sldId id="470" r:id="rId31"/>
    <p:sldId id="471" r:id="rId32"/>
    <p:sldId id="472" r:id="rId33"/>
    <p:sldId id="473" r:id="rId34"/>
    <p:sldId id="474" r:id="rId35"/>
    <p:sldId id="546" r:id="rId36"/>
    <p:sldId id="547" r:id="rId37"/>
    <p:sldId id="548" r:id="rId38"/>
    <p:sldId id="543" r:id="rId39"/>
    <p:sldId id="316" r:id="rId40"/>
    <p:sldId id="318" r:id="rId41"/>
    <p:sldId id="319" r:id="rId42"/>
    <p:sldId id="320" r:id="rId43"/>
    <p:sldId id="567" r:id="rId44"/>
    <p:sldId id="568" r:id="rId45"/>
    <p:sldId id="569" r:id="rId46"/>
    <p:sldId id="570" r:id="rId47"/>
    <p:sldId id="475" r:id="rId48"/>
    <p:sldId id="585" r:id="rId49"/>
    <p:sldId id="528" r:id="rId50"/>
    <p:sldId id="583" r:id="rId51"/>
    <p:sldId id="584" r:id="rId52"/>
    <p:sldId id="351" r:id="rId53"/>
    <p:sldId id="323" r:id="rId54"/>
    <p:sldId id="418" r:id="rId55"/>
    <p:sldId id="411" r:id="rId56"/>
    <p:sldId id="413" r:id="rId57"/>
    <p:sldId id="571" r:id="rId58"/>
    <p:sldId id="572" r:id="rId59"/>
    <p:sldId id="415" r:id="rId60"/>
    <p:sldId id="417" r:id="rId61"/>
    <p:sldId id="420" r:id="rId62"/>
    <p:sldId id="529" r:id="rId63"/>
    <p:sldId id="332" r:id="rId64"/>
    <p:sldId id="551" r:id="rId65"/>
    <p:sldId id="552" r:id="rId66"/>
    <p:sldId id="334" r:id="rId67"/>
    <p:sldId id="335" r:id="rId68"/>
    <p:sldId id="549" r:id="rId69"/>
    <p:sldId id="550" r:id="rId70"/>
    <p:sldId id="530" r:id="rId71"/>
    <p:sldId id="338" r:id="rId72"/>
    <p:sldId id="531" r:id="rId73"/>
    <p:sldId id="553" r:id="rId74"/>
    <p:sldId id="554" r:id="rId75"/>
    <p:sldId id="340" r:id="rId76"/>
    <p:sldId id="532" r:id="rId77"/>
    <p:sldId id="545" r:id="rId78"/>
    <p:sldId id="449" r:id="rId79"/>
    <p:sldId id="476" r:id="rId80"/>
    <p:sldId id="450" r:id="rId81"/>
    <p:sldId id="559" r:id="rId82"/>
    <p:sldId id="560" r:id="rId83"/>
    <p:sldId id="561" r:id="rId84"/>
    <p:sldId id="562" r:id="rId85"/>
    <p:sldId id="341" r:id="rId86"/>
    <p:sldId id="325" r:id="rId87"/>
    <p:sldId id="555" r:id="rId88"/>
    <p:sldId id="556" r:id="rId89"/>
    <p:sldId id="477" r:id="rId90"/>
    <p:sldId id="361" r:id="rId91"/>
    <p:sldId id="352" r:id="rId92"/>
    <p:sldId id="353" r:id="rId93"/>
    <p:sldId id="354" r:id="rId94"/>
    <p:sldId id="356" r:id="rId95"/>
    <p:sldId id="362" r:id="rId96"/>
    <p:sldId id="537" r:id="rId97"/>
    <p:sldId id="510" r:id="rId98"/>
    <p:sldId id="511" r:id="rId99"/>
    <p:sldId id="539" r:id="rId100"/>
    <p:sldId id="540" r:id="rId101"/>
    <p:sldId id="538" r:id="rId102"/>
    <p:sldId id="512" r:id="rId103"/>
    <p:sldId id="371" r:id="rId104"/>
    <p:sldId id="573" r:id="rId105"/>
    <p:sldId id="574" r:id="rId106"/>
    <p:sldId id="378" r:id="rId107"/>
    <p:sldId id="384" r:id="rId108"/>
    <p:sldId id="575" r:id="rId109"/>
    <p:sldId id="576" r:id="rId110"/>
    <p:sldId id="577" r:id="rId111"/>
    <p:sldId id="578" r:id="rId112"/>
    <p:sldId id="579" r:id="rId113"/>
    <p:sldId id="580" r:id="rId114"/>
    <p:sldId id="581" r:id="rId115"/>
    <p:sldId id="582" r:id="rId116"/>
    <p:sldId id="513" r:id="rId117"/>
    <p:sldId id="515" r:id="rId118"/>
    <p:sldId id="516" r:id="rId119"/>
    <p:sldId id="517" r:id="rId120"/>
    <p:sldId id="541" r:id="rId121"/>
    <p:sldId id="518" r:id="rId122"/>
    <p:sldId id="519" r:id="rId123"/>
    <p:sldId id="520" r:id="rId124"/>
    <p:sldId id="521" r:id="rId125"/>
    <p:sldId id="522" r:id="rId126"/>
    <p:sldId id="523" r:id="rId127"/>
    <p:sldId id="395" r:id="rId128"/>
    <p:sldId id="409" r:id="rId129"/>
    <p:sldId id="267" r:id="rId130"/>
  </p:sldIdLst>
  <p:sldSz cx="9144000" cy="6858000" type="screen4x3"/>
  <p:notesSz cx="6813550" cy="99456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999FF"/>
    <a:srgbClr val="54AC63"/>
    <a:srgbClr val="FF7C80"/>
    <a:srgbClr val="FF6600"/>
    <a:srgbClr val="33CCCC"/>
    <a:srgbClr val="B43500"/>
    <a:srgbClr val="ED7D31"/>
    <a:srgbClr val="E9D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等深淺樣式 3 - 輔色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1429" autoAdjust="0"/>
  </p:normalViewPr>
  <p:slideViewPr>
    <p:cSldViewPr snapToGrid="0">
      <p:cViewPr varScale="1">
        <p:scale>
          <a:sx n="79" d="100"/>
          <a:sy n="79" d="100"/>
        </p:scale>
        <p:origin x="102" y="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F1BAC-B064-40DC-ACDD-E3834FC8C356}" type="doc">
      <dgm:prSet loTypeId="urn:microsoft.com/office/officeart/2008/layout/Squa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5E946E-CB48-4D9F-AE5D-E2E0454F6FD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資訊檢索概念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2D8C2E-A55A-416D-A1E4-A329460162EF}" type="par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73EF4D-47B3-422E-B4C6-4FB45EAB7D12}" type="sibTrans" cxnId="{13C56F30-4766-4AC5-B6A7-D4BE59F3AA6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7895D1-DCB1-4045-B8E4-968249676DCE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檢索技巧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33CF38-02E0-4E8E-85A1-0F069C8AA673}" type="par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08DEF84-70CC-427F-A732-F8AD3B1B63FC}" type="sibTrans" cxnId="{F1B93EE7-64D4-4F05-B3E5-2FAE3958DB4E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C05092-D0B1-4C3D-8233-55446D2A08CD}">
      <dgm:prSet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電子資源介紹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0C47AA-E978-440E-B972-3EBB1986C66F}" type="parTrans" cxnId="{7EAD1378-D3AB-4354-8BD0-E3AB5D4760D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ABD863-5091-4359-A0E4-EA4032AF20AC}" type="sibTrans" cxnId="{7EAD1378-D3AB-4354-8BD0-E3AB5D4760DC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A85D84-B2FD-4F1F-A45F-C3E33D4C6169}">
      <dgm:prSet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中文電子資料庫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D26F34-BF7E-4AE6-9394-A51C9BDC16DA}" type="parTrans" cxnId="{406C70BA-5DE8-4B5F-A91F-D8CFD4C52E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C1A215-F92D-4AD7-B609-02DBDE157240}" type="sibTrans" cxnId="{406C70BA-5DE8-4B5F-A91F-D8CFD4C52E7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205FEF-5271-44A9-B807-25FE297C14D9}">
      <dgm:prSet custT="1"/>
      <dgm:spPr/>
      <dgm:t>
        <a:bodyPr/>
        <a:lstStyle/>
        <a:p>
          <a:r>
            <a:rPr lang="en-US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Google</a:t>
          </a:r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學術搜尋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150D30-0BE1-4BED-96CA-78C1FD7231BF}" type="parTrans" cxnId="{8BC01933-9BB9-4FC5-93B7-CBB156E04C86}">
      <dgm:prSet/>
      <dgm:spPr/>
      <dgm:t>
        <a:bodyPr/>
        <a:lstStyle/>
        <a:p>
          <a:endParaRPr lang="zh-TW" altLang="en-US"/>
        </a:p>
      </dgm:t>
    </dgm:pt>
    <dgm:pt modelId="{58C5E69A-D829-480D-A2BD-C4D58D676106}" type="sibTrans" cxnId="{8BC01933-9BB9-4FC5-93B7-CBB156E04C86}">
      <dgm:prSet/>
      <dgm:spPr/>
      <dgm:t>
        <a:bodyPr/>
        <a:lstStyle/>
        <a:p>
          <a:endParaRPr lang="zh-TW" altLang="en-US"/>
        </a:p>
      </dgm:t>
    </dgm:pt>
    <dgm:pt modelId="{EA4A31FD-832C-4FC6-BEC1-4A6E8113C0ED}">
      <dgm:prSet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西文電子資料庫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3152B9-9183-46E4-8288-E96B086B26BD}" type="parTrans" cxnId="{AA5407FE-627F-436C-A717-262C20411EEB}">
      <dgm:prSet/>
      <dgm:spPr/>
      <dgm:t>
        <a:bodyPr/>
        <a:lstStyle/>
        <a:p>
          <a:endParaRPr lang="zh-TW" altLang="en-US"/>
        </a:p>
      </dgm:t>
    </dgm:pt>
    <dgm:pt modelId="{5AEE278C-207D-4AB9-B07C-CC3A7152C3AC}" type="sibTrans" cxnId="{AA5407FE-627F-436C-A717-262C20411EEB}">
      <dgm:prSet/>
      <dgm:spPr/>
      <dgm:t>
        <a:bodyPr/>
        <a:lstStyle/>
        <a:p>
          <a:endParaRPr lang="zh-TW" altLang="en-US"/>
        </a:p>
      </dgm:t>
    </dgm:pt>
    <dgm:pt modelId="{90F72C5A-C605-401D-9599-9B8460E2FB7C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圖資館資源與服務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B8A183-3241-4E2B-9F79-DA17A126D984}" type="parTrans" cxnId="{18D422DB-6023-4852-B39E-9EAADD90A361}">
      <dgm:prSet/>
      <dgm:spPr/>
      <dgm:t>
        <a:bodyPr/>
        <a:lstStyle/>
        <a:p>
          <a:endParaRPr lang="zh-TW" altLang="en-US"/>
        </a:p>
      </dgm:t>
    </dgm:pt>
    <dgm:pt modelId="{1DEB571A-58E6-491C-BAB9-8B325D4D802E}" type="sibTrans" cxnId="{18D422DB-6023-4852-B39E-9EAADD90A361}">
      <dgm:prSet/>
      <dgm:spPr/>
      <dgm:t>
        <a:bodyPr/>
        <a:lstStyle/>
        <a:p>
          <a:endParaRPr lang="zh-TW" altLang="en-US"/>
        </a:p>
      </dgm:t>
    </dgm:pt>
    <dgm:pt modelId="{5C1E9D9A-4246-4F5E-8489-75F6E44F1435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空間介紹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389226-AA60-4E8C-B828-87C6EF268E11}" type="parTrans" cxnId="{D68D2F75-494A-495E-80B3-D0173E1B0E27}">
      <dgm:prSet/>
      <dgm:spPr/>
      <dgm:t>
        <a:bodyPr/>
        <a:lstStyle/>
        <a:p>
          <a:endParaRPr lang="zh-TW" altLang="en-US"/>
        </a:p>
      </dgm:t>
    </dgm:pt>
    <dgm:pt modelId="{CD2D3871-1409-41C8-B85C-5F72FA1352E0}" type="sibTrans" cxnId="{D68D2F75-494A-495E-80B3-D0173E1B0E27}">
      <dgm:prSet/>
      <dgm:spPr/>
      <dgm:t>
        <a:bodyPr/>
        <a:lstStyle/>
        <a:p>
          <a:endParaRPr lang="zh-TW" altLang="en-US"/>
        </a:p>
      </dgm:t>
    </dgm:pt>
    <dgm:pt modelId="{FB8339A3-3F02-4013-8DD7-DCF7A94F8B51}">
      <dgm:prSet phldrT="[文字]" custT="1"/>
      <dgm:spPr/>
      <dgm:t>
        <a:bodyPr/>
        <a:lstStyle/>
        <a:p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館藏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33CA17-098F-4D02-B171-77872D470212}" type="parTrans" cxnId="{FE642B30-50D1-47D2-8818-0D39EED5850C}">
      <dgm:prSet/>
      <dgm:spPr/>
      <dgm:t>
        <a:bodyPr/>
        <a:lstStyle/>
        <a:p>
          <a:endParaRPr lang="zh-TW" altLang="en-US"/>
        </a:p>
      </dgm:t>
    </dgm:pt>
    <dgm:pt modelId="{07CEFCF6-CB17-40B7-A5E4-84EA0F73560F}" type="sibTrans" cxnId="{FE642B30-50D1-47D2-8818-0D39EED5850C}">
      <dgm:prSet/>
      <dgm:spPr/>
      <dgm:t>
        <a:bodyPr/>
        <a:lstStyle/>
        <a:p>
          <a:endParaRPr lang="zh-TW" altLang="en-US"/>
        </a:p>
      </dgm:t>
    </dgm:pt>
    <dgm:pt modelId="{5BE0F094-5F0B-4A86-909D-E91EEB3B830F}">
      <dgm:prSet phldrT="[文字]" custT="1"/>
      <dgm:spPr/>
      <dgm:t>
        <a:bodyPr/>
        <a:lstStyle/>
        <a:p>
          <a:r>
            <a:rPr lang="en-US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A4C187-E0D0-432B-841C-5015289A6548}" type="parTrans" cxnId="{55BFC71E-33C7-42B9-9134-CFCBD942D386}">
      <dgm:prSet/>
      <dgm:spPr/>
      <dgm:t>
        <a:bodyPr/>
        <a:lstStyle/>
        <a:p>
          <a:endParaRPr lang="zh-TW" altLang="en-US"/>
        </a:p>
      </dgm:t>
    </dgm:pt>
    <dgm:pt modelId="{79123F33-70E2-4307-91AF-BF2EEEE4391D}" type="sibTrans" cxnId="{55BFC71E-33C7-42B9-9134-CFCBD942D386}">
      <dgm:prSet/>
      <dgm:spPr/>
      <dgm:t>
        <a:bodyPr/>
        <a:lstStyle/>
        <a:p>
          <a:endParaRPr lang="zh-TW" altLang="en-US"/>
        </a:p>
      </dgm:t>
    </dgm:pt>
    <dgm:pt modelId="{575B216B-0592-48C7-AA09-8B96208EC474}">
      <dgm:prSet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館際合作</a:t>
          </a:r>
        </a:p>
      </dgm:t>
    </dgm:pt>
    <dgm:pt modelId="{AAD28C46-B10A-4113-8488-BED9841849E0}" type="parTrans" cxnId="{B327E4DA-F92A-4E99-AAB3-57CFF1B84DC7}">
      <dgm:prSet/>
      <dgm:spPr/>
      <dgm:t>
        <a:bodyPr/>
        <a:lstStyle/>
        <a:p>
          <a:endParaRPr lang="zh-TW" altLang="en-US"/>
        </a:p>
      </dgm:t>
    </dgm:pt>
    <dgm:pt modelId="{DB8AA0B7-89F6-4A82-8179-65E469223D78}" type="sibTrans" cxnId="{B327E4DA-F92A-4E99-AAB3-57CFF1B84DC7}">
      <dgm:prSet/>
      <dgm:spPr/>
      <dgm:t>
        <a:bodyPr/>
        <a:lstStyle/>
        <a:p>
          <a:endParaRPr lang="zh-TW" altLang="en-US"/>
        </a:p>
      </dgm:t>
    </dgm:pt>
    <dgm:pt modelId="{F8C75DD5-C073-4E00-9140-3979F239DF11}">
      <dgm:prSet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圖書推薦</a:t>
          </a:r>
        </a:p>
      </dgm:t>
    </dgm:pt>
    <dgm:pt modelId="{80CA0B34-B97C-49AA-BA40-675F79D4DF5D}" type="parTrans" cxnId="{2F025452-C834-4776-92BC-8C8D01088642}">
      <dgm:prSet/>
      <dgm:spPr/>
      <dgm:t>
        <a:bodyPr/>
        <a:lstStyle/>
        <a:p>
          <a:endParaRPr lang="zh-TW" altLang="en-US"/>
        </a:p>
      </dgm:t>
    </dgm:pt>
    <dgm:pt modelId="{F6AB4D56-5482-4AE4-9C6F-6F19C0CB6EB5}" type="sibTrans" cxnId="{2F025452-C834-4776-92BC-8C8D01088642}">
      <dgm:prSet/>
      <dgm:spPr/>
      <dgm:t>
        <a:bodyPr/>
        <a:lstStyle/>
        <a:p>
          <a:endParaRPr lang="zh-TW" altLang="en-US"/>
        </a:p>
      </dgm:t>
    </dgm:pt>
    <dgm:pt modelId="{2D1DD8BF-2E8F-411A-8E31-502943F050E4}">
      <dgm:prSet custT="1"/>
      <dgm:spPr/>
      <dgm:t>
        <a:bodyPr/>
        <a:lstStyle/>
        <a:p>
          <a:r>
            <a:rPr lang="zh-TW" altLang="en-US" sz="16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報紙</a:t>
          </a:r>
          <a:endParaRPr lang="zh-TW" altLang="en-US" sz="1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A7DA5-B2C5-4B1E-B7C0-6C2D35E279A3}" type="parTrans" cxnId="{32C194B7-ECD3-4D6E-B44D-0669023FB7C5}">
      <dgm:prSet/>
      <dgm:spPr/>
      <dgm:t>
        <a:bodyPr/>
        <a:lstStyle/>
        <a:p>
          <a:endParaRPr lang="zh-TW" altLang="en-US"/>
        </a:p>
      </dgm:t>
    </dgm:pt>
    <dgm:pt modelId="{E9121F09-3ED4-4DBC-83B9-2956211DD56A}" type="sibTrans" cxnId="{32C194B7-ECD3-4D6E-B44D-0669023FB7C5}">
      <dgm:prSet/>
      <dgm:spPr/>
      <dgm:t>
        <a:bodyPr/>
        <a:lstStyle/>
        <a:p>
          <a:endParaRPr lang="zh-TW" altLang="en-US"/>
        </a:p>
      </dgm:t>
    </dgm:pt>
    <dgm:pt modelId="{CDDB83FF-A6F6-4D4D-ABFC-1BE47221C0C1}" type="pres">
      <dgm:prSet presAssocID="{FE9F1BAC-B064-40DC-ACDD-E3834FC8C35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FC7F23F-DE59-49B2-A64B-713CA8930340}" type="pres">
      <dgm:prSet presAssocID="{90F72C5A-C605-401D-9599-9B8460E2FB7C}" presName="root" presStyleCnt="0">
        <dgm:presLayoutVars>
          <dgm:chMax/>
          <dgm:chPref/>
        </dgm:presLayoutVars>
      </dgm:prSet>
      <dgm:spPr/>
    </dgm:pt>
    <dgm:pt modelId="{A6C388AC-75F6-4DC9-85E3-79E593596B5B}" type="pres">
      <dgm:prSet presAssocID="{90F72C5A-C605-401D-9599-9B8460E2FB7C}" presName="rootComposite" presStyleCnt="0">
        <dgm:presLayoutVars/>
      </dgm:prSet>
      <dgm:spPr/>
    </dgm:pt>
    <dgm:pt modelId="{7EF37E4E-44A7-4015-B0BE-802603FF735C}" type="pres">
      <dgm:prSet presAssocID="{90F72C5A-C605-401D-9599-9B8460E2FB7C}" presName="ParentAccent" presStyleLbl="alignNode1" presStyleIdx="0" presStyleCnt="3"/>
      <dgm:spPr/>
    </dgm:pt>
    <dgm:pt modelId="{CD49B7CB-91C4-4497-B8F4-CE26D766D419}" type="pres">
      <dgm:prSet presAssocID="{90F72C5A-C605-401D-9599-9B8460E2FB7C}" presName="ParentSmallAccent" presStyleLbl="fgAcc1" presStyleIdx="0" presStyleCnt="3"/>
      <dgm:spPr/>
    </dgm:pt>
    <dgm:pt modelId="{41A5B8B4-840D-4240-BC9A-5ACF43A286A5}" type="pres">
      <dgm:prSet presAssocID="{90F72C5A-C605-401D-9599-9B8460E2FB7C}" presName="Parent" presStyleLbl="revTx" presStyleIdx="0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3A1E3D-8804-4730-A251-D4BEA4517A42}" type="pres">
      <dgm:prSet presAssocID="{90F72C5A-C605-401D-9599-9B8460E2FB7C}" presName="childShape" presStyleCnt="0">
        <dgm:presLayoutVars>
          <dgm:chMax val="0"/>
          <dgm:chPref val="0"/>
        </dgm:presLayoutVars>
      </dgm:prSet>
      <dgm:spPr/>
    </dgm:pt>
    <dgm:pt modelId="{60AE1B05-B8B6-42EB-B4E7-4FA98EAA1990}" type="pres">
      <dgm:prSet presAssocID="{5C1E9D9A-4246-4F5E-8489-75F6E44F1435}" presName="childComposite" presStyleCnt="0">
        <dgm:presLayoutVars>
          <dgm:chMax val="0"/>
          <dgm:chPref val="0"/>
        </dgm:presLayoutVars>
      </dgm:prSet>
      <dgm:spPr/>
    </dgm:pt>
    <dgm:pt modelId="{5CF0BFCD-B58A-478B-AB52-7F0E3AEF8349}" type="pres">
      <dgm:prSet presAssocID="{5C1E9D9A-4246-4F5E-8489-75F6E44F1435}" presName="ChildAccent" presStyleLbl="solidFgAcc1" presStyleIdx="0" presStyleCnt="10"/>
      <dgm:spPr/>
    </dgm:pt>
    <dgm:pt modelId="{902FC1DF-CAB5-482F-AAF8-78FCEB6FFE6F}" type="pres">
      <dgm:prSet presAssocID="{5C1E9D9A-4246-4F5E-8489-75F6E44F1435}" presName="Child" presStyleLbl="revTx" presStyleIdx="1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AFD896-5ECB-4D00-B03A-F89EDB1E1792}" type="pres">
      <dgm:prSet presAssocID="{FB8339A3-3F02-4013-8DD7-DCF7A94F8B51}" presName="childComposite" presStyleCnt="0">
        <dgm:presLayoutVars>
          <dgm:chMax val="0"/>
          <dgm:chPref val="0"/>
        </dgm:presLayoutVars>
      </dgm:prSet>
      <dgm:spPr/>
    </dgm:pt>
    <dgm:pt modelId="{9AEE5331-4B99-455D-80F1-4433488D2678}" type="pres">
      <dgm:prSet presAssocID="{FB8339A3-3F02-4013-8DD7-DCF7A94F8B51}" presName="ChildAccent" presStyleLbl="solidFgAcc1" presStyleIdx="1" presStyleCnt="10"/>
      <dgm:spPr/>
    </dgm:pt>
    <dgm:pt modelId="{AAAF1B60-813F-4C2A-82EE-CEECB7E0888A}" type="pres">
      <dgm:prSet presAssocID="{FB8339A3-3F02-4013-8DD7-DCF7A94F8B51}" presName="Child" presStyleLbl="revTx" presStyleIdx="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C38AE7-0A74-4EDD-A762-B2BFF5E1D33B}" type="pres">
      <dgm:prSet presAssocID="{575B216B-0592-48C7-AA09-8B96208EC474}" presName="childComposite" presStyleCnt="0">
        <dgm:presLayoutVars>
          <dgm:chMax val="0"/>
          <dgm:chPref val="0"/>
        </dgm:presLayoutVars>
      </dgm:prSet>
      <dgm:spPr/>
    </dgm:pt>
    <dgm:pt modelId="{EEFBB471-20AD-4F30-AB42-97CA840632C6}" type="pres">
      <dgm:prSet presAssocID="{575B216B-0592-48C7-AA09-8B96208EC474}" presName="ChildAccent" presStyleLbl="solidFgAcc1" presStyleIdx="2" presStyleCnt="10"/>
      <dgm:spPr/>
    </dgm:pt>
    <dgm:pt modelId="{353F022F-A2AE-40C3-A268-3D812BCB6B19}" type="pres">
      <dgm:prSet presAssocID="{575B216B-0592-48C7-AA09-8B96208EC474}" presName="Child" presStyleLbl="revTx" presStyleIdx="3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326307-DD83-4CCA-86B7-3A6BF6698D6E}" type="pres">
      <dgm:prSet presAssocID="{F8C75DD5-C073-4E00-9140-3979F239DF11}" presName="childComposite" presStyleCnt="0">
        <dgm:presLayoutVars>
          <dgm:chMax val="0"/>
          <dgm:chPref val="0"/>
        </dgm:presLayoutVars>
      </dgm:prSet>
      <dgm:spPr/>
    </dgm:pt>
    <dgm:pt modelId="{6DAB6FC8-E306-4056-BBA8-636ED261FE99}" type="pres">
      <dgm:prSet presAssocID="{F8C75DD5-C073-4E00-9140-3979F239DF11}" presName="ChildAccent" presStyleLbl="solidFgAcc1" presStyleIdx="3" presStyleCnt="10"/>
      <dgm:spPr/>
    </dgm:pt>
    <dgm:pt modelId="{5878CA9D-FD84-4034-B6F1-6728016F1A16}" type="pres">
      <dgm:prSet presAssocID="{F8C75DD5-C073-4E00-9140-3979F239DF11}" presName="Child" presStyleLbl="revTx" presStyleIdx="4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F7727C-4036-4AA2-A245-49BEA66206C6}" type="pres">
      <dgm:prSet presAssocID="{2D5E946E-CB48-4D9F-AE5D-E2E0454F6FD3}" presName="root" presStyleCnt="0">
        <dgm:presLayoutVars>
          <dgm:chMax/>
          <dgm:chPref/>
        </dgm:presLayoutVars>
      </dgm:prSet>
      <dgm:spPr/>
    </dgm:pt>
    <dgm:pt modelId="{DF13A684-CCA5-4B35-BFA4-463C6E9FD59F}" type="pres">
      <dgm:prSet presAssocID="{2D5E946E-CB48-4D9F-AE5D-E2E0454F6FD3}" presName="rootComposite" presStyleCnt="0">
        <dgm:presLayoutVars/>
      </dgm:prSet>
      <dgm:spPr/>
    </dgm:pt>
    <dgm:pt modelId="{83367BE3-4F56-499B-9BE7-ABCE43A64F1C}" type="pres">
      <dgm:prSet presAssocID="{2D5E946E-CB48-4D9F-AE5D-E2E0454F6FD3}" presName="ParentAccent" presStyleLbl="alignNode1" presStyleIdx="1" presStyleCnt="3"/>
      <dgm:spPr/>
    </dgm:pt>
    <dgm:pt modelId="{073E0FDA-9861-468C-ABE6-BFC789586CDC}" type="pres">
      <dgm:prSet presAssocID="{2D5E946E-CB48-4D9F-AE5D-E2E0454F6FD3}" presName="ParentSmallAccent" presStyleLbl="fgAcc1" presStyleIdx="1" presStyleCnt="3"/>
      <dgm:spPr/>
    </dgm:pt>
    <dgm:pt modelId="{2DAF094D-C413-45FC-963B-B8679C014CBB}" type="pres">
      <dgm:prSet presAssocID="{2D5E946E-CB48-4D9F-AE5D-E2E0454F6FD3}" presName="Parent" presStyleLbl="revTx" presStyleIdx="5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D14B2F-0353-4B0C-93A2-4C2A41B6328C}" type="pres">
      <dgm:prSet presAssocID="{2D5E946E-CB48-4D9F-AE5D-E2E0454F6FD3}" presName="childShape" presStyleCnt="0">
        <dgm:presLayoutVars>
          <dgm:chMax val="0"/>
          <dgm:chPref val="0"/>
        </dgm:presLayoutVars>
      </dgm:prSet>
      <dgm:spPr/>
    </dgm:pt>
    <dgm:pt modelId="{12D497DD-AE83-4E3D-B731-1134E600E6AF}" type="pres">
      <dgm:prSet presAssocID="{FE7895D1-DCB1-4045-B8E4-968249676DCE}" presName="childComposite" presStyleCnt="0">
        <dgm:presLayoutVars>
          <dgm:chMax val="0"/>
          <dgm:chPref val="0"/>
        </dgm:presLayoutVars>
      </dgm:prSet>
      <dgm:spPr/>
    </dgm:pt>
    <dgm:pt modelId="{FB64B690-8077-4AB1-A15F-9D01D5F57737}" type="pres">
      <dgm:prSet presAssocID="{FE7895D1-DCB1-4045-B8E4-968249676DCE}" presName="ChildAccent" presStyleLbl="solidFgAcc1" presStyleIdx="4" presStyleCnt="10"/>
      <dgm:spPr/>
    </dgm:pt>
    <dgm:pt modelId="{E2440BDD-8CEA-40F6-BF6C-2C6735486AE9}" type="pres">
      <dgm:prSet presAssocID="{FE7895D1-DCB1-4045-B8E4-968249676DCE}" presName="Child" presStyleLbl="revTx" presStyleIdx="6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63E9DB-9DD1-4404-8D52-000190865FA8}" type="pres">
      <dgm:prSet presAssocID="{5BE0F094-5F0B-4A86-909D-E91EEB3B830F}" presName="childComposite" presStyleCnt="0">
        <dgm:presLayoutVars>
          <dgm:chMax val="0"/>
          <dgm:chPref val="0"/>
        </dgm:presLayoutVars>
      </dgm:prSet>
      <dgm:spPr/>
    </dgm:pt>
    <dgm:pt modelId="{A91CD74C-E5C3-464D-8C98-9A9A9B0C4491}" type="pres">
      <dgm:prSet presAssocID="{5BE0F094-5F0B-4A86-909D-E91EEB3B830F}" presName="ChildAccent" presStyleLbl="solidFgAcc1" presStyleIdx="5" presStyleCnt="10"/>
      <dgm:spPr/>
    </dgm:pt>
    <dgm:pt modelId="{ABCC6A45-D0F8-4DB7-9026-4E8A3CE21399}" type="pres">
      <dgm:prSet presAssocID="{5BE0F094-5F0B-4A86-909D-E91EEB3B830F}" presName="Child" presStyleLbl="revTx" presStyleIdx="7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BE15F8-0DA7-47C5-9449-DC583931E8D2}" type="pres">
      <dgm:prSet presAssocID="{91C05092-D0B1-4C3D-8233-55446D2A08CD}" presName="root" presStyleCnt="0">
        <dgm:presLayoutVars>
          <dgm:chMax/>
          <dgm:chPref/>
        </dgm:presLayoutVars>
      </dgm:prSet>
      <dgm:spPr/>
    </dgm:pt>
    <dgm:pt modelId="{10BDD2DE-72D6-4AB0-B34E-59F5990980FE}" type="pres">
      <dgm:prSet presAssocID="{91C05092-D0B1-4C3D-8233-55446D2A08CD}" presName="rootComposite" presStyleCnt="0">
        <dgm:presLayoutVars/>
      </dgm:prSet>
      <dgm:spPr/>
    </dgm:pt>
    <dgm:pt modelId="{52E5C84A-C28E-46EB-B089-DEE7BF48EEF1}" type="pres">
      <dgm:prSet presAssocID="{91C05092-D0B1-4C3D-8233-55446D2A08CD}" presName="ParentAccent" presStyleLbl="alignNode1" presStyleIdx="2" presStyleCnt="3"/>
      <dgm:spPr/>
    </dgm:pt>
    <dgm:pt modelId="{56F21ABA-5D21-471D-AAFB-C87483C8551A}" type="pres">
      <dgm:prSet presAssocID="{91C05092-D0B1-4C3D-8233-55446D2A08CD}" presName="ParentSmallAccent" presStyleLbl="fgAcc1" presStyleIdx="2" presStyleCnt="3"/>
      <dgm:spPr/>
    </dgm:pt>
    <dgm:pt modelId="{FF9F56DD-5185-4ADB-B087-3403EEE41806}" type="pres">
      <dgm:prSet presAssocID="{91C05092-D0B1-4C3D-8233-55446D2A08CD}" presName="Parent" presStyleLbl="revTx" presStyleIdx="8" presStyleCnt="13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C2535B-06BD-476E-B497-73D7202CF06A}" type="pres">
      <dgm:prSet presAssocID="{91C05092-D0B1-4C3D-8233-55446D2A08CD}" presName="childShape" presStyleCnt="0">
        <dgm:presLayoutVars>
          <dgm:chMax val="0"/>
          <dgm:chPref val="0"/>
        </dgm:presLayoutVars>
      </dgm:prSet>
      <dgm:spPr/>
    </dgm:pt>
    <dgm:pt modelId="{643F0F37-A815-4E0D-AA8C-DDC137FCDBC1}" type="pres">
      <dgm:prSet presAssocID="{4FA85D84-B2FD-4F1F-A45F-C3E33D4C6169}" presName="childComposite" presStyleCnt="0">
        <dgm:presLayoutVars>
          <dgm:chMax val="0"/>
          <dgm:chPref val="0"/>
        </dgm:presLayoutVars>
      </dgm:prSet>
      <dgm:spPr/>
    </dgm:pt>
    <dgm:pt modelId="{BADE42A2-138D-4190-ACE5-24CA6C3ACD81}" type="pres">
      <dgm:prSet presAssocID="{4FA85D84-B2FD-4F1F-A45F-C3E33D4C6169}" presName="ChildAccent" presStyleLbl="solidFgAcc1" presStyleIdx="6" presStyleCnt="10"/>
      <dgm:spPr/>
    </dgm:pt>
    <dgm:pt modelId="{C43004B3-8508-4549-9E0A-D494BEDC59BA}" type="pres">
      <dgm:prSet presAssocID="{4FA85D84-B2FD-4F1F-A45F-C3E33D4C6169}" presName="Child" presStyleLbl="revTx" presStyleIdx="9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26A827-CEF0-40E6-B83F-AB78B7E55C43}" type="pres">
      <dgm:prSet presAssocID="{EA4A31FD-832C-4FC6-BEC1-4A6E8113C0ED}" presName="childComposite" presStyleCnt="0">
        <dgm:presLayoutVars>
          <dgm:chMax val="0"/>
          <dgm:chPref val="0"/>
        </dgm:presLayoutVars>
      </dgm:prSet>
      <dgm:spPr/>
    </dgm:pt>
    <dgm:pt modelId="{C4CC839D-925F-4074-9691-371B56659246}" type="pres">
      <dgm:prSet presAssocID="{EA4A31FD-832C-4FC6-BEC1-4A6E8113C0ED}" presName="ChildAccent" presStyleLbl="solidFgAcc1" presStyleIdx="7" presStyleCnt="10"/>
      <dgm:spPr/>
    </dgm:pt>
    <dgm:pt modelId="{A5AE3483-1F12-4A0A-B5BC-B9CC4A3F334A}" type="pres">
      <dgm:prSet presAssocID="{EA4A31FD-832C-4FC6-BEC1-4A6E8113C0ED}" presName="Child" presStyleLbl="revTx" presStyleIdx="10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1F28DD-2523-4BCD-B1DC-EE87D483FB01}" type="pres">
      <dgm:prSet presAssocID="{C1205FEF-5271-44A9-B807-25FE297C14D9}" presName="childComposite" presStyleCnt="0">
        <dgm:presLayoutVars>
          <dgm:chMax val="0"/>
          <dgm:chPref val="0"/>
        </dgm:presLayoutVars>
      </dgm:prSet>
      <dgm:spPr/>
    </dgm:pt>
    <dgm:pt modelId="{5C66A923-EB2D-42F5-8E8C-4D87E284F45C}" type="pres">
      <dgm:prSet presAssocID="{C1205FEF-5271-44A9-B807-25FE297C14D9}" presName="ChildAccent" presStyleLbl="solidFgAcc1" presStyleIdx="8" presStyleCnt="10"/>
      <dgm:spPr/>
    </dgm:pt>
    <dgm:pt modelId="{B67F33AC-F71F-4C61-B109-5F8A7B13CEFF}" type="pres">
      <dgm:prSet presAssocID="{C1205FEF-5271-44A9-B807-25FE297C14D9}" presName="Child" presStyleLbl="revTx" presStyleIdx="11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D60562-7D86-4A35-9B15-76652E6767EE}" type="pres">
      <dgm:prSet presAssocID="{2D1DD8BF-2E8F-411A-8E31-502943F050E4}" presName="childComposite" presStyleCnt="0">
        <dgm:presLayoutVars>
          <dgm:chMax val="0"/>
          <dgm:chPref val="0"/>
        </dgm:presLayoutVars>
      </dgm:prSet>
      <dgm:spPr/>
    </dgm:pt>
    <dgm:pt modelId="{A8012E00-A588-4D88-8B10-15FD4335610E}" type="pres">
      <dgm:prSet presAssocID="{2D1DD8BF-2E8F-411A-8E31-502943F050E4}" presName="ChildAccent" presStyleLbl="solidFgAcc1" presStyleIdx="9" presStyleCnt="10"/>
      <dgm:spPr/>
    </dgm:pt>
    <dgm:pt modelId="{67AEF089-CE87-400E-9859-FC9A7F52D644}" type="pres">
      <dgm:prSet presAssocID="{2D1DD8BF-2E8F-411A-8E31-502943F050E4}" presName="Child" presStyleLbl="revTx" presStyleIdx="12" presStyleCnt="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C8A5576-F49E-4074-901F-1E2B3F9823F0}" type="presOf" srcId="{91C05092-D0B1-4C3D-8233-55446D2A08CD}" destId="{FF9F56DD-5185-4ADB-B087-3403EEE41806}" srcOrd="0" destOrd="0" presId="urn:microsoft.com/office/officeart/2008/layout/SquareAccentList"/>
    <dgm:cxn modelId="{DD71E30C-C6F9-41EE-874F-D4F237D678B6}" type="presOf" srcId="{FE9F1BAC-B064-40DC-ACDD-E3834FC8C356}" destId="{CDDB83FF-A6F6-4D4D-ABFC-1BE47221C0C1}" srcOrd="0" destOrd="0" presId="urn:microsoft.com/office/officeart/2008/layout/SquareAccentList"/>
    <dgm:cxn modelId="{2F025452-C834-4776-92BC-8C8D01088642}" srcId="{90F72C5A-C605-401D-9599-9B8460E2FB7C}" destId="{F8C75DD5-C073-4E00-9140-3979F239DF11}" srcOrd="3" destOrd="0" parTransId="{80CA0B34-B97C-49AA-BA40-675F79D4DF5D}" sibTransId="{F6AB4D56-5482-4AE4-9C6F-6F19C0CB6EB5}"/>
    <dgm:cxn modelId="{D68D2F75-494A-495E-80B3-D0173E1B0E27}" srcId="{90F72C5A-C605-401D-9599-9B8460E2FB7C}" destId="{5C1E9D9A-4246-4F5E-8489-75F6E44F1435}" srcOrd="0" destOrd="0" parTransId="{26389226-AA60-4E8C-B828-87C6EF268E11}" sibTransId="{CD2D3871-1409-41C8-B85C-5F72FA1352E0}"/>
    <dgm:cxn modelId="{0D33441C-221E-4060-852B-272B86FA2933}" type="presOf" srcId="{5C1E9D9A-4246-4F5E-8489-75F6E44F1435}" destId="{902FC1DF-CAB5-482F-AAF8-78FCEB6FFE6F}" srcOrd="0" destOrd="0" presId="urn:microsoft.com/office/officeart/2008/layout/SquareAccentList"/>
    <dgm:cxn modelId="{B327E4DA-F92A-4E99-AAB3-57CFF1B84DC7}" srcId="{90F72C5A-C605-401D-9599-9B8460E2FB7C}" destId="{575B216B-0592-48C7-AA09-8B96208EC474}" srcOrd="2" destOrd="0" parTransId="{AAD28C46-B10A-4113-8488-BED9841849E0}" sibTransId="{DB8AA0B7-89F6-4A82-8179-65E469223D78}"/>
    <dgm:cxn modelId="{21E9FC94-1B8C-471D-B4A9-3E32991AA0D6}" type="presOf" srcId="{2D5E946E-CB48-4D9F-AE5D-E2E0454F6FD3}" destId="{2DAF094D-C413-45FC-963B-B8679C014CBB}" srcOrd="0" destOrd="0" presId="urn:microsoft.com/office/officeart/2008/layout/SquareAccentList"/>
    <dgm:cxn modelId="{32C194B7-ECD3-4D6E-B44D-0669023FB7C5}" srcId="{91C05092-D0B1-4C3D-8233-55446D2A08CD}" destId="{2D1DD8BF-2E8F-411A-8E31-502943F050E4}" srcOrd="3" destOrd="0" parTransId="{DE8A7DA5-B2C5-4B1E-B7C0-6C2D35E279A3}" sibTransId="{E9121F09-3ED4-4DBC-83B9-2956211DD56A}"/>
    <dgm:cxn modelId="{55BFC71E-33C7-42B9-9134-CFCBD942D386}" srcId="{2D5E946E-CB48-4D9F-AE5D-E2E0454F6FD3}" destId="{5BE0F094-5F0B-4A86-909D-E91EEB3B830F}" srcOrd="1" destOrd="0" parTransId="{37A4C187-E0D0-432B-841C-5015289A6548}" sibTransId="{79123F33-70E2-4307-91AF-BF2EEEE4391D}"/>
    <dgm:cxn modelId="{54E40C7C-142B-4C0E-AFF4-5FFB449028D1}" type="presOf" srcId="{90F72C5A-C605-401D-9599-9B8460E2FB7C}" destId="{41A5B8B4-840D-4240-BC9A-5ACF43A286A5}" srcOrd="0" destOrd="0" presId="urn:microsoft.com/office/officeart/2008/layout/SquareAccentList"/>
    <dgm:cxn modelId="{8ED8208F-4485-4A73-A235-BB2B3BB1E658}" type="presOf" srcId="{4FA85D84-B2FD-4F1F-A45F-C3E33D4C6169}" destId="{C43004B3-8508-4549-9E0A-D494BEDC59BA}" srcOrd="0" destOrd="0" presId="urn:microsoft.com/office/officeart/2008/layout/SquareAccentList"/>
    <dgm:cxn modelId="{D92B2E0A-0CBB-44BE-988B-255AD1FC6D6E}" type="presOf" srcId="{C1205FEF-5271-44A9-B807-25FE297C14D9}" destId="{B67F33AC-F71F-4C61-B109-5F8A7B13CEFF}" srcOrd="0" destOrd="0" presId="urn:microsoft.com/office/officeart/2008/layout/SquareAccentList"/>
    <dgm:cxn modelId="{18D422DB-6023-4852-B39E-9EAADD90A361}" srcId="{FE9F1BAC-B064-40DC-ACDD-E3834FC8C356}" destId="{90F72C5A-C605-401D-9599-9B8460E2FB7C}" srcOrd="0" destOrd="0" parTransId="{69B8A183-3241-4E2B-9F79-DA17A126D984}" sibTransId="{1DEB571A-58E6-491C-BAB9-8B325D4D802E}"/>
    <dgm:cxn modelId="{C2CCBCAC-FF67-4487-81A4-CDC546776B7D}" type="presOf" srcId="{5BE0F094-5F0B-4A86-909D-E91EEB3B830F}" destId="{ABCC6A45-D0F8-4DB7-9026-4E8A3CE21399}" srcOrd="0" destOrd="0" presId="urn:microsoft.com/office/officeart/2008/layout/SquareAccentList"/>
    <dgm:cxn modelId="{FE642B30-50D1-47D2-8818-0D39EED5850C}" srcId="{90F72C5A-C605-401D-9599-9B8460E2FB7C}" destId="{FB8339A3-3F02-4013-8DD7-DCF7A94F8B51}" srcOrd="1" destOrd="0" parTransId="{9E33CA17-098F-4D02-B171-77872D470212}" sibTransId="{07CEFCF6-CB17-40B7-A5E4-84EA0F73560F}"/>
    <dgm:cxn modelId="{6F7A9CF5-0883-47C3-848D-2BFF9285745C}" type="presOf" srcId="{F8C75DD5-C073-4E00-9140-3979F239DF11}" destId="{5878CA9D-FD84-4034-B6F1-6728016F1A16}" srcOrd="0" destOrd="0" presId="urn:microsoft.com/office/officeart/2008/layout/SquareAccentList"/>
    <dgm:cxn modelId="{7EAD1378-D3AB-4354-8BD0-E3AB5D4760DC}" srcId="{FE9F1BAC-B064-40DC-ACDD-E3834FC8C356}" destId="{91C05092-D0B1-4C3D-8233-55446D2A08CD}" srcOrd="2" destOrd="0" parTransId="{850C47AA-E978-440E-B972-3EBB1986C66F}" sibTransId="{B8ABD863-5091-4359-A0E4-EA4032AF20AC}"/>
    <dgm:cxn modelId="{406C70BA-5DE8-4B5F-A91F-D8CFD4C52E7F}" srcId="{91C05092-D0B1-4C3D-8233-55446D2A08CD}" destId="{4FA85D84-B2FD-4F1F-A45F-C3E33D4C6169}" srcOrd="0" destOrd="0" parTransId="{11D26F34-BF7E-4AE6-9394-A51C9BDC16DA}" sibTransId="{42C1A215-F92D-4AD7-B609-02DBDE157240}"/>
    <dgm:cxn modelId="{F1B93EE7-64D4-4F05-B3E5-2FAE3958DB4E}" srcId="{2D5E946E-CB48-4D9F-AE5D-E2E0454F6FD3}" destId="{FE7895D1-DCB1-4045-B8E4-968249676DCE}" srcOrd="0" destOrd="0" parTransId="{1233CF38-02E0-4E8E-85A1-0F069C8AA673}" sibTransId="{008DEF84-70CC-427F-A732-F8AD3B1B63FC}"/>
    <dgm:cxn modelId="{B0AACEB5-0221-4729-8AA5-FF3AC5FD0EF8}" type="presOf" srcId="{FB8339A3-3F02-4013-8DD7-DCF7A94F8B51}" destId="{AAAF1B60-813F-4C2A-82EE-CEECB7E0888A}" srcOrd="0" destOrd="0" presId="urn:microsoft.com/office/officeart/2008/layout/SquareAccentList"/>
    <dgm:cxn modelId="{140DF204-2EA2-4BBE-852C-A4F8D8C214E0}" type="presOf" srcId="{FE7895D1-DCB1-4045-B8E4-968249676DCE}" destId="{E2440BDD-8CEA-40F6-BF6C-2C6735486AE9}" srcOrd="0" destOrd="0" presId="urn:microsoft.com/office/officeart/2008/layout/SquareAccentList"/>
    <dgm:cxn modelId="{13C56F30-4766-4AC5-B6A7-D4BE59F3AA6A}" srcId="{FE9F1BAC-B064-40DC-ACDD-E3834FC8C356}" destId="{2D5E946E-CB48-4D9F-AE5D-E2E0454F6FD3}" srcOrd="1" destOrd="0" parTransId="{3C2D8C2E-A55A-416D-A1E4-A329460162EF}" sibTransId="{3C73EF4D-47B3-422E-B4C6-4FB45EAB7D12}"/>
    <dgm:cxn modelId="{BC647FC9-F7D7-47C2-BB5C-35FEB854A461}" type="presOf" srcId="{EA4A31FD-832C-4FC6-BEC1-4A6E8113C0ED}" destId="{A5AE3483-1F12-4A0A-B5BC-B9CC4A3F334A}" srcOrd="0" destOrd="0" presId="urn:microsoft.com/office/officeart/2008/layout/SquareAccentList"/>
    <dgm:cxn modelId="{8BC01933-9BB9-4FC5-93B7-CBB156E04C86}" srcId="{91C05092-D0B1-4C3D-8233-55446D2A08CD}" destId="{C1205FEF-5271-44A9-B807-25FE297C14D9}" srcOrd="2" destOrd="0" parTransId="{4B150D30-0BE1-4BED-96CA-78C1FD7231BF}" sibTransId="{58C5E69A-D829-480D-A2BD-C4D58D676106}"/>
    <dgm:cxn modelId="{AA5407FE-627F-436C-A717-262C20411EEB}" srcId="{91C05092-D0B1-4C3D-8233-55446D2A08CD}" destId="{EA4A31FD-832C-4FC6-BEC1-4A6E8113C0ED}" srcOrd="1" destOrd="0" parTransId="{3A3152B9-9183-46E4-8288-E96B086B26BD}" sibTransId="{5AEE278C-207D-4AB9-B07C-CC3A7152C3AC}"/>
    <dgm:cxn modelId="{39D5CAAD-5E65-44C2-B642-E39D3D56C1FE}" type="presOf" srcId="{575B216B-0592-48C7-AA09-8B96208EC474}" destId="{353F022F-A2AE-40C3-A268-3D812BCB6B19}" srcOrd="0" destOrd="0" presId="urn:microsoft.com/office/officeart/2008/layout/SquareAccentList"/>
    <dgm:cxn modelId="{20F72A16-FD2C-4030-95F9-E84706F50BA9}" type="presOf" srcId="{2D1DD8BF-2E8F-411A-8E31-502943F050E4}" destId="{67AEF089-CE87-400E-9859-FC9A7F52D644}" srcOrd="0" destOrd="0" presId="urn:microsoft.com/office/officeart/2008/layout/SquareAccentList"/>
    <dgm:cxn modelId="{5A2C72C7-A4BA-4C02-91CD-A6F4C3BE6944}" type="presParOf" srcId="{CDDB83FF-A6F6-4D4D-ABFC-1BE47221C0C1}" destId="{6FC7F23F-DE59-49B2-A64B-713CA8930340}" srcOrd="0" destOrd="0" presId="urn:microsoft.com/office/officeart/2008/layout/SquareAccentList"/>
    <dgm:cxn modelId="{8325C571-F6E2-4F45-823A-A3539CB21817}" type="presParOf" srcId="{6FC7F23F-DE59-49B2-A64B-713CA8930340}" destId="{A6C388AC-75F6-4DC9-85E3-79E593596B5B}" srcOrd="0" destOrd="0" presId="urn:microsoft.com/office/officeart/2008/layout/SquareAccentList"/>
    <dgm:cxn modelId="{24394A33-2C7D-43E3-9F94-9EBEF67AC59B}" type="presParOf" srcId="{A6C388AC-75F6-4DC9-85E3-79E593596B5B}" destId="{7EF37E4E-44A7-4015-B0BE-802603FF735C}" srcOrd="0" destOrd="0" presId="urn:microsoft.com/office/officeart/2008/layout/SquareAccentList"/>
    <dgm:cxn modelId="{BE7B65FB-EF68-414D-8C7D-B4B20CC359C8}" type="presParOf" srcId="{A6C388AC-75F6-4DC9-85E3-79E593596B5B}" destId="{CD49B7CB-91C4-4497-B8F4-CE26D766D419}" srcOrd="1" destOrd="0" presId="urn:microsoft.com/office/officeart/2008/layout/SquareAccentList"/>
    <dgm:cxn modelId="{89829139-68A2-489C-9330-E63C5F7DEDCA}" type="presParOf" srcId="{A6C388AC-75F6-4DC9-85E3-79E593596B5B}" destId="{41A5B8B4-840D-4240-BC9A-5ACF43A286A5}" srcOrd="2" destOrd="0" presId="urn:microsoft.com/office/officeart/2008/layout/SquareAccentList"/>
    <dgm:cxn modelId="{A4123ADC-0257-4482-97D7-CC1923683A46}" type="presParOf" srcId="{6FC7F23F-DE59-49B2-A64B-713CA8930340}" destId="{F43A1E3D-8804-4730-A251-D4BEA4517A42}" srcOrd="1" destOrd="0" presId="urn:microsoft.com/office/officeart/2008/layout/SquareAccentList"/>
    <dgm:cxn modelId="{11102D05-8985-46F6-BC6C-0A306F44DCAD}" type="presParOf" srcId="{F43A1E3D-8804-4730-A251-D4BEA4517A42}" destId="{60AE1B05-B8B6-42EB-B4E7-4FA98EAA1990}" srcOrd="0" destOrd="0" presId="urn:microsoft.com/office/officeart/2008/layout/SquareAccentList"/>
    <dgm:cxn modelId="{9A7DA159-13A6-46F2-AA42-D3FBA5BF2AF7}" type="presParOf" srcId="{60AE1B05-B8B6-42EB-B4E7-4FA98EAA1990}" destId="{5CF0BFCD-B58A-478B-AB52-7F0E3AEF8349}" srcOrd="0" destOrd="0" presId="urn:microsoft.com/office/officeart/2008/layout/SquareAccentList"/>
    <dgm:cxn modelId="{295AAFD6-AE04-40CF-84CE-D4EBFD304A43}" type="presParOf" srcId="{60AE1B05-B8B6-42EB-B4E7-4FA98EAA1990}" destId="{902FC1DF-CAB5-482F-AAF8-78FCEB6FFE6F}" srcOrd="1" destOrd="0" presId="urn:microsoft.com/office/officeart/2008/layout/SquareAccentList"/>
    <dgm:cxn modelId="{C83CFA72-DD1A-40F2-A07F-9F7743874793}" type="presParOf" srcId="{F43A1E3D-8804-4730-A251-D4BEA4517A42}" destId="{30AFD896-5ECB-4D00-B03A-F89EDB1E1792}" srcOrd="1" destOrd="0" presId="urn:microsoft.com/office/officeart/2008/layout/SquareAccentList"/>
    <dgm:cxn modelId="{8E1A4A81-8707-4247-8738-59D61ED080E0}" type="presParOf" srcId="{30AFD896-5ECB-4D00-B03A-F89EDB1E1792}" destId="{9AEE5331-4B99-455D-80F1-4433488D2678}" srcOrd="0" destOrd="0" presId="urn:microsoft.com/office/officeart/2008/layout/SquareAccentList"/>
    <dgm:cxn modelId="{E0178242-4855-4D48-A3C8-C85E2517E4FD}" type="presParOf" srcId="{30AFD896-5ECB-4D00-B03A-F89EDB1E1792}" destId="{AAAF1B60-813F-4C2A-82EE-CEECB7E0888A}" srcOrd="1" destOrd="0" presId="urn:microsoft.com/office/officeart/2008/layout/SquareAccentList"/>
    <dgm:cxn modelId="{2C67755E-0731-4965-8581-F6CD33CFB0E0}" type="presParOf" srcId="{F43A1E3D-8804-4730-A251-D4BEA4517A42}" destId="{ABC38AE7-0A74-4EDD-A762-B2BFF5E1D33B}" srcOrd="2" destOrd="0" presId="urn:microsoft.com/office/officeart/2008/layout/SquareAccentList"/>
    <dgm:cxn modelId="{CDA80C30-4EB6-4F4D-B895-0A20BF5BA515}" type="presParOf" srcId="{ABC38AE7-0A74-4EDD-A762-B2BFF5E1D33B}" destId="{EEFBB471-20AD-4F30-AB42-97CA840632C6}" srcOrd="0" destOrd="0" presId="urn:microsoft.com/office/officeart/2008/layout/SquareAccentList"/>
    <dgm:cxn modelId="{361A7EAB-8CC7-4B99-9B6B-EA29473E68A4}" type="presParOf" srcId="{ABC38AE7-0A74-4EDD-A762-B2BFF5E1D33B}" destId="{353F022F-A2AE-40C3-A268-3D812BCB6B19}" srcOrd="1" destOrd="0" presId="urn:microsoft.com/office/officeart/2008/layout/SquareAccentList"/>
    <dgm:cxn modelId="{F79EA0B9-3B1C-47AD-9EAB-1807DFFC876F}" type="presParOf" srcId="{F43A1E3D-8804-4730-A251-D4BEA4517A42}" destId="{A9326307-DD83-4CCA-86B7-3A6BF6698D6E}" srcOrd="3" destOrd="0" presId="urn:microsoft.com/office/officeart/2008/layout/SquareAccentList"/>
    <dgm:cxn modelId="{61AA8846-3D66-4624-A937-B289292F9C79}" type="presParOf" srcId="{A9326307-DD83-4CCA-86B7-3A6BF6698D6E}" destId="{6DAB6FC8-E306-4056-BBA8-636ED261FE99}" srcOrd="0" destOrd="0" presId="urn:microsoft.com/office/officeart/2008/layout/SquareAccentList"/>
    <dgm:cxn modelId="{D4AC44CA-9754-4C66-B88D-DC368589A274}" type="presParOf" srcId="{A9326307-DD83-4CCA-86B7-3A6BF6698D6E}" destId="{5878CA9D-FD84-4034-B6F1-6728016F1A16}" srcOrd="1" destOrd="0" presId="urn:microsoft.com/office/officeart/2008/layout/SquareAccentList"/>
    <dgm:cxn modelId="{3310B12C-B88A-4F54-AFA5-529BF2604F9A}" type="presParOf" srcId="{CDDB83FF-A6F6-4D4D-ABFC-1BE47221C0C1}" destId="{C0F7727C-4036-4AA2-A245-49BEA66206C6}" srcOrd="1" destOrd="0" presId="urn:microsoft.com/office/officeart/2008/layout/SquareAccentList"/>
    <dgm:cxn modelId="{67A3C8D1-60EC-4C02-99FC-C7D3BEBA48D2}" type="presParOf" srcId="{C0F7727C-4036-4AA2-A245-49BEA66206C6}" destId="{DF13A684-CCA5-4B35-BFA4-463C6E9FD59F}" srcOrd="0" destOrd="0" presId="urn:microsoft.com/office/officeart/2008/layout/SquareAccentList"/>
    <dgm:cxn modelId="{0433BFD4-7AFE-4A89-BD18-61E7BD4FE315}" type="presParOf" srcId="{DF13A684-CCA5-4B35-BFA4-463C6E9FD59F}" destId="{83367BE3-4F56-499B-9BE7-ABCE43A64F1C}" srcOrd="0" destOrd="0" presId="urn:microsoft.com/office/officeart/2008/layout/SquareAccentList"/>
    <dgm:cxn modelId="{F8A1ECF4-6F5A-4ABF-BC80-A942AB6263B0}" type="presParOf" srcId="{DF13A684-CCA5-4B35-BFA4-463C6E9FD59F}" destId="{073E0FDA-9861-468C-ABE6-BFC789586CDC}" srcOrd="1" destOrd="0" presId="urn:microsoft.com/office/officeart/2008/layout/SquareAccentList"/>
    <dgm:cxn modelId="{2D0D36B7-7C55-421C-9A9F-FD99F0EE650B}" type="presParOf" srcId="{DF13A684-CCA5-4B35-BFA4-463C6E9FD59F}" destId="{2DAF094D-C413-45FC-963B-B8679C014CBB}" srcOrd="2" destOrd="0" presId="urn:microsoft.com/office/officeart/2008/layout/SquareAccentList"/>
    <dgm:cxn modelId="{0759BFA7-26EE-4CA2-A98D-3F8DD46FD960}" type="presParOf" srcId="{C0F7727C-4036-4AA2-A245-49BEA66206C6}" destId="{E5D14B2F-0353-4B0C-93A2-4C2A41B6328C}" srcOrd="1" destOrd="0" presId="urn:microsoft.com/office/officeart/2008/layout/SquareAccentList"/>
    <dgm:cxn modelId="{DF70004E-4EF8-4B9F-A020-A9E54AED41DD}" type="presParOf" srcId="{E5D14B2F-0353-4B0C-93A2-4C2A41B6328C}" destId="{12D497DD-AE83-4E3D-B731-1134E600E6AF}" srcOrd="0" destOrd="0" presId="urn:microsoft.com/office/officeart/2008/layout/SquareAccentList"/>
    <dgm:cxn modelId="{967F517C-2B90-4181-B9CA-ABF7B5BFAB82}" type="presParOf" srcId="{12D497DD-AE83-4E3D-B731-1134E600E6AF}" destId="{FB64B690-8077-4AB1-A15F-9D01D5F57737}" srcOrd="0" destOrd="0" presId="urn:microsoft.com/office/officeart/2008/layout/SquareAccentList"/>
    <dgm:cxn modelId="{40E93989-9B77-4BA7-BE31-5516215444E1}" type="presParOf" srcId="{12D497DD-AE83-4E3D-B731-1134E600E6AF}" destId="{E2440BDD-8CEA-40F6-BF6C-2C6735486AE9}" srcOrd="1" destOrd="0" presId="urn:microsoft.com/office/officeart/2008/layout/SquareAccentList"/>
    <dgm:cxn modelId="{62391B22-A552-4171-BB35-95F480BB0ACB}" type="presParOf" srcId="{E5D14B2F-0353-4B0C-93A2-4C2A41B6328C}" destId="{6063E9DB-9DD1-4404-8D52-000190865FA8}" srcOrd="1" destOrd="0" presId="urn:microsoft.com/office/officeart/2008/layout/SquareAccentList"/>
    <dgm:cxn modelId="{831968DF-AFA1-416A-A014-B7FD0B0212BF}" type="presParOf" srcId="{6063E9DB-9DD1-4404-8D52-000190865FA8}" destId="{A91CD74C-E5C3-464D-8C98-9A9A9B0C4491}" srcOrd="0" destOrd="0" presId="urn:microsoft.com/office/officeart/2008/layout/SquareAccentList"/>
    <dgm:cxn modelId="{A72322D8-B2A2-49EF-AF9A-2BFB016BAC95}" type="presParOf" srcId="{6063E9DB-9DD1-4404-8D52-000190865FA8}" destId="{ABCC6A45-D0F8-4DB7-9026-4E8A3CE21399}" srcOrd="1" destOrd="0" presId="urn:microsoft.com/office/officeart/2008/layout/SquareAccentList"/>
    <dgm:cxn modelId="{24F18AF1-9961-40B0-BDE0-EB2EF9C1DC31}" type="presParOf" srcId="{CDDB83FF-A6F6-4D4D-ABFC-1BE47221C0C1}" destId="{D0BE15F8-0DA7-47C5-9449-DC583931E8D2}" srcOrd="2" destOrd="0" presId="urn:microsoft.com/office/officeart/2008/layout/SquareAccentList"/>
    <dgm:cxn modelId="{AEFCCBB0-E4E0-402F-B53B-8F1017AAF357}" type="presParOf" srcId="{D0BE15F8-0DA7-47C5-9449-DC583931E8D2}" destId="{10BDD2DE-72D6-4AB0-B34E-59F5990980FE}" srcOrd="0" destOrd="0" presId="urn:microsoft.com/office/officeart/2008/layout/SquareAccentList"/>
    <dgm:cxn modelId="{C9B3A90A-8604-4A52-929F-AF099185A24D}" type="presParOf" srcId="{10BDD2DE-72D6-4AB0-B34E-59F5990980FE}" destId="{52E5C84A-C28E-46EB-B089-DEE7BF48EEF1}" srcOrd="0" destOrd="0" presId="urn:microsoft.com/office/officeart/2008/layout/SquareAccentList"/>
    <dgm:cxn modelId="{59B68A75-F3F6-46C4-BB92-68CAFD50D171}" type="presParOf" srcId="{10BDD2DE-72D6-4AB0-B34E-59F5990980FE}" destId="{56F21ABA-5D21-471D-AAFB-C87483C8551A}" srcOrd="1" destOrd="0" presId="urn:microsoft.com/office/officeart/2008/layout/SquareAccentList"/>
    <dgm:cxn modelId="{C3EBEACE-705E-4079-BB63-28E3AE2B88BE}" type="presParOf" srcId="{10BDD2DE-72D6-4AB0-B34E-59F5990980FE}" destId="{FF9F56DD-5185-4ADB-B087-3403EEE41806}" srcOrd="2" destOrd="0" presId="urn:microsoft.com/office/officeart/2008/layout/SquareAccentList"/>
    <dgm:cxn modelId="{93925347-8194-412A-AC49-59657C08B524}" type="presParOf" srcId="{D0BE15F8-0DA7-47C5-9449-DC583931E8D2}" destId="{59C2535B-06BD-476E-B497-73D7202CF06A}" srcOrd="1" destOrd="0" presId="urn:microsoft.com/office/officeart/2008/layout/SquareAccentList"/>
    <dgm:cxn modelId="{CCDCD113-0475-4390-A1FA-B8512CE0AE2B}" type="presParOf" srcId="{59C2535B-06BD-476E-B497-73D7202CF06A}" destId="{643F0F37-A815-4E0D-AA8C-DDC137FCDBC1}" srcOrd="0" destOrd="0" presId="urn:microsoft.com/office/officeart/2008/layout/SquareAccentList"/>
    <dgm:cxn modelId="{58F3749F-A081-46CC-A2A8-B8453BED4754}" type="presParOf" srcId="{643F0F37-A815-4E0D-AA8C-DDC137FCDBC1}" destId="{BADE42A2-138D-4190-ACE5-24CA6C3ACD81}" srcOrd="0" destOrd="0" presId="urn:microsoft.com/office/officeart/2008/layout/SquareAccentList"/>
    <dgm:cxn modelId="{D2D57F04-D8C9-4DE3-AD77-89AA77004DDB}" type="presParOf" srcId="{643F0F37-A815-4E0D-AA8C-DDC137FCDBC1}" destId="{C43004B3-8508-4549-9E0A-D494BEDC59BA}" srcOrd="1" destOrd="0" presId="urn:microsoft.com/office/officeart/2008/layout/SquareAccentList"/>
    <dgm:cxn modelId="{260E24F8-E2E8-4050-A5F5-8F1B06D9CAFC}" type="presParOf" srcId="{59C2535B-06BD-476E-B497-73D7202CF06A}" destId="{B326A827-CEF0-40E6-B83F-AB78B7E55C43}" srcOrd="1" destOrd="0" presId="urn:microsoft.com/office/officeart/2008/layout/SquareAccentList"/>
    <dgm:cxn modelId="{A80AB91D-96B0-47E2-9648-B2BF69AE5234}" type="presParOf" srcId="{B326A827-CEF0-40E6-B83F-AB78B7E55C43}" destId="{C4CC839D-925F-4074-9691-371B56659246}" srcOrd="0" destOrd="0" presId="urn:microsoft.com/office/officeart/2008/layout/SquareAccentList"/>
    <dgm:cxn modelId="{4ABBC937-9570-4A83-9919-4C4E17ED9A0D}" type="presParOf" srcId="{B326A827-CEF0-40E6-B83F-AB78B7E55C43}" destId="{A5AE3483-1F12-4A0A-B5BC-B9CC4A3F334A}" srcOrd="1" destOrd="0" presId="urn:microsoft.com/office/officeart/2008/layout/SquareAccentList"/>
    <dgm:cxn modelId="{D44F4A77-9454-4757-994E-F86B2C9EF0BF}" type="presParOf" srcId="{59C2535B-06BD-476E-B497-73D7202CF06A}" destId="{911F28DD-2523-4BCD-B1DC-EE87D483FB01}" srcOrd="2" destOrd="0" presId="urn:microsoft.com/office/officeart/2008/layout/SquareAccentList"/>
    <dgm:cxn modelId="{C2649886-01B2-48B0-A358-300B045D0911}" type="presParOf" srcId="{911F28DD-2523-4BCD-B1DC-EE87D483FB01}" destId="{5C66A923-EB2D-42F5-8E8C-4D87E284F45C}" srcOrd="0" destOrd="0" presId="urn:microsoft.com/office/officeart/2008/layout/SquareAccentList"/>
    <dgm:cxn modelId="{4475362B-A303-42C0-8AF3-19EF98CFCE90}" type="presParOf" srcId="{911F28DD-2523-4BCD-B1DC-EE87D483FB01}" destId="{B67F33AC-F71F-4C61-B109-5F8A7B13CEFF}" srcOrd="1" destOrd="0" presId="urn:microsoft.com/office/officeart/2008/layout/SquareAccentList"/>
    <dgm:cxn modelId="{F647A055-1238-4703-B9CC-CF2130F1CD82}" type="presParOf" srcId="{59C2535B-06BD-476E-B497-73D7202CF06A}" destId="{C6D60562-7D86-4A35-9B15-76652E6767EE}" srcOrd="3" destOrd="0" presId="urn:microsoft.com/office/officeart/2008/layout/SquareAccentList"/>
    <dgm:cxn modelId="{B8DF6C8A-3AF4-4032-AB66-0C27DD891D89}" type="presParOf" srcId="{C6D60562-7D86-4A35-9B15-76652E6767EE}" destId="{A8012E00-A588-4D88-8B10-15FD4335610E}" srcOrd="0" destOrd="0" presId="urn:microsoft.com/office/officeart/2008/layout/SquareAccentList"/>
    <dgm:cxn modelId="{3727187C-6077-42B9-820D-530C73989096}" type="presParOf" srcId="{C6D60562-7D86-4A35-9B15-76652E6767EE}" destId="{67AEF089-CE87-400E-9859-FC9A7F52D64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37E4E-44A7-4015-B0BE-802603FF735C}">
      <dsp:nvSpPr>
        <dsp:cNvPr id="0" name=""/>
        <dsp:cNvSpPr/>
      </dsp:nvSpPr>
      <dsp:spPr>
        <a:xfrm>
          <a:off x="4774" y="569854"/>
          <a:ext cx="2696340" cy="3172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9B7CB-91C4-4497-B8F4-CE26D766D419}">
      <dsp:nvSpPr>
        <dsp:cNvPr id="0" name=""/>
        <dsp:cNvSpPr/>
      </dsp:nvSpPr>
      <dsp:spPr>
        <a:xfrm>
          <a:off x="4774" y="688987"/>
          <a:ext cx="198082" cy="1980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5B8B4-840D-4240-BC9A-5ACF43A286A5}">
      <dsp:nvSpPr>
        <dsp:cNvPr id="0" name=""/>
        <dsp:cNvSpPr/>
      </dsp:nvSpPr>
      <dsp:spPr>
        <a:xfrm>
          <a:off x="4774" y="0"/>
          <a:ext cx="2696340" cy="56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圖資館資源與服務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74" y="0"/>
        <a:ext cx="2696340" cy="569854"/>
      </dsp:txXfrm>
    </dsp:sp>
    <dsp:sp modelId="{5CF0BFCD-B58A-478B-AB52-7F0E3AEF8349}">
      <dsp:nvSpPr>
        <dsp:cNvPr id="0" name=""/>
        <dsp:cNvSpPr/>
      </dsp:nvSpPr>
      <dsp:spPr>
        <a:xfrm>
          <a:off x="4774" y="115071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FC1DF-CAB5-482F-AAF8-78FCEB6FFE6F}">
      <dsp:nvSpPr>
        <dsp:cNvPr id="0" name=""/>
        <dsp:cNvSpPr/>
      </dsp:nvSpPr>
      <dsp:spPr>
        <a:xfrm>
          <a:off x="193518" y="1018891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空間介紹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3518" y="1018891"/>
        <a:ext cx="2507596" cy="461720"/>
      </dsp:txXfrm>
    </dsp:sp>
    <dsp:sp modelId="{9AEE5331-4B99-455D-80F1-4433488D2678}">
      <dsp:nvSpPr>
        <dsp:cNvPr id="0" name=""/>
        <dsp:cNvSpPr/>
      </dsp:nvSpPr>
      <dsp:spPr>
        <a:xfrm>
          <a:off x="4774" y="161243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17038"/>
              <a:satOff val="-1136"/>
              <a:lumOff val="-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F1B60-813F-4C2A-82EE-CEECB7E0888A}">
      <dsp:nvSpPr>
        <dsp:cNvPr id="0" name=""/>
        <dsp:cNvSpPr/>
      </dsp:nvSpPr>
      <dsp:spPr>
        <a:xfrm>
          <a:off x="193518" y="1480612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館藏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3518" y="1480612"/>
        <a:ext cx="2507596" cy="461720"/>
      </dsp:txXfrm>
    </dsp:sp>
    <dsp:sp modelId="{EEFBB471-20AD-4F30-AB42-97CA840632C6}">
      <dsp:nvSpPr>
        <dsp:cNvPr id="0" name=""/>
        <dsp:cNvSpPr/>
      </dsp:nvSpPr>
      <dsp:spPr>
        <a:xfrm>
          <a:off x="4774" y="207415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34077"/>
              <a:satOff val="-2273"/>
              <a:lumOff val="-8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F022F-A2AE-40C3-A268-3D812BCB6B19}">
      <dsp:nvSpPr>
        <dsp:cNvPr id="0" name=""/>
        <dsp:cNvSpPr/>
      </dsp:nvSpPr>
      <dsp:spPr>
        <a:xfrm>
          <a:off x="193518" y="1942332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館際合作</a:t>
          </a:r>
        </a:p>
      </dsp:txBody>
      <dsp:txXfrm>
        <a:off x="193518" y="1942332"/>
        <a:ext cx="2507596" cy="461720"/>
      </dsp:txXfrm>
    </dsp:sp>
    <dsp:sp modelId="{6DAB6FC8-E306-4056-BBA8-636ED261FE99}">
      <dsp:nvSpPr>
        <dsp:cNvPr id="0" name=""/>
        <dsp:cNvSpPr/>
      </dsp:nvSpPr>
      <dsp:spPr>
        <a:xfrm>
          <a:off x="4774" y="2535874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8CA9D-FD84-4034-B6F1-6728016F1A16}">
      <dsp:nvSpPr>
        <dsp:cNvPr id="0" name=""/>
        <dsp:cNvSpPr/>
      </dsp:nvSpPr>
      <dsp:spPr>
        <a:xfrm>
          <a:off x="193518" y="2404053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圖書推薦</a:t>
          </a:r>
        </a:p>
      </dsp:txBody>
      <dsp:txXfrm>
        <a:off x="193518" y="2404053"/>
        <a:ext cx="2507596" cy="461720"/>
      </dsp:txXfrm>
    </dsp:sp>
    <dsp:sp modelId="{83367BE3-4F56-499B-9BE7-ABCE43A64F1C}">
      <dsp:nvSpPr>
        <dsp:cNvPr id="0" name=""/>
        <dsp:cNvSpPr/>
      </dsp:nvSpPr>
      <dsp:spPr>
        <a:xfrm>
          <a:off x="2835932" y="569854"/>
          <a:ext cx="2696340" cy="317216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E0FDA-9861-468C-ABE6-BFC789586CDC}">
      <dsp:nvSpPr>
        <dsp:cNvPr id="0" name=""/>
        <dsp:cNvSpPr/>
      </dsp:nvSpPr>
      <dsp:spPr>
        <a:xfrm>
          <a:off x="2835932" y="688987"/>
          <a:ext cx="198082" cy="1980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AF094D-C413-45FC-963B-B8679C014CBB}">
      <dsp:nvSpPr>
        <dsp:cNvPr id="0" name=""/>
        <dsp:cNvSpPr/>
      </dsp:nvSpPr>
      <dsp:spPr>
        <a:xfrm>
          <a:off x="2835932" y="0"/>
          <a:ext cx="2696340" cy="56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資訊檢索概念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	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35932" y="0"/>
        <a:ext cx="2696340" cy="569854"/>
      </dsp:txXfrm>
    </dsp:sp>
    <dsp:sp modelId="{FB64B690-8077-4AB1-A15F-9D01D5F57737}">
      <dsp:nvSpPr>
        <dsp:cNvPr id="0" name=""/>
        <dsp:cNvSpPr/>
      </dsp:nvSpPr>
      <dsp:spPr>
        <a:xfrm>
          <a:off x="2835932" y="115071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268153"/>
              <a:satOff val="-4546"/>
              <a:lumOff val="-17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40BDD-8CEA-40F6-BF6C-2C6735486AE9}">
      <dsp:nvSpPr>
        <dsp:cNvPr id="0" name=""/>
        <dsp:cNvSpPr/>
      </dsp:nvSpPr>
      <dsp:spPr>
        <a:xfrm>
          <a:off x="3024676" y="1018891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檢索技巧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24676" y="1018891"/>
        <a:ext cx="2507596" cy="461720"/>
      </dsp:txXfrm>
    </dsp:sp>
    <dsp:sp modelId="{A91CD74C-E5C3-464D-8C98-9A9A9B0C4491}">
      <dsp:nvSpPr>
        <dsp:cNvPr id="0" name=""/>
        <dsp:cNvSpPr/>
      </dsp:nvSpPr>
      <dsp:spPr>
        <a:xfrm>
          <a:off x="2835932" y="161243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85191"/>
              <a:satOff val="-5682"/>
              <a:lumOff val="-21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C6A45-D0F8-4DB7-9026-4E8A3CE21399}">
      <dsp:nvSpPr>
        <dsp:cNvPr id="0" name=""/>
        <dsp:cNvSpPr/>
      </dsp:nvSpPr>
      <dsp:spPr>
        <a:xfrm>
          <a:off x="3024676" y="1480612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Jumper</a:t>
          </a: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資源探索服務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24676" y="1480612"/>
        <a:ext cx="2507596" cy="461720"/>
      </dsp:txXfrm>
    </dsp:sp>
    <dsp:sp modelId="{52E5C84A-C28E-46EB-B089-DEE7BF48EEF1}">
      <dsp:nvSpPr>
        <dsp:cNvPr id="0" name=""/>
        <dsp:cNvSpPr/>
      </dsp:nvSpPr>
      <dsp:spPr>
        <a:xfrm>
          <a:off x="5667089" y="569854"/>
          <a:ext cx="2696340" cy="31721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21ABA-5D21-471D-AAFB-C87483C8551A}">
      <dsp:nvSpPr>
        <dsp:cNvPr id="0" name=""/>
        <dsp:cNvSpPr/>
      </dsp:nvSpPr>
      <dsp:spPr>
        <a:xfrm>
          <a:off x="5667089" y="688987"/>
          <a:ext cx="198082" cy="1980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F56DD-5185-4ADB-B087-3403EEE41806}">
      <dsp:nvSpPr>
        <dsp:cNvPr id="0" name=""/>
        <dsp:cNvSpPr/>
      </dsp:nvSpPr>
      <dsp:spPr>
        <a:xfrm>
          <a:off x="5667089" y="0"/>
          <a:ext cx="2696340" cy="56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電子資源介紹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67089" y="0"/>
        <a:ext cx="2696340" cy="569854"/>
      </dsp:txXfrm>
    </dsp:sp>
    <dsp:sp modelId="{BADE42A2-138D-4190-ACE5-24CA6C3ACD81}">
      <dsp:nvSpPr>
        <dsp:cNvPr id="0" name=""/>
        <dsp:cNvSpPr/>
      </dsp:nvSpPr>
      <dsp:spPr>
        <a:xfrm>
          <a:off x="5667089" y="115071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004B3-8508-4549-9E0A-D494BEDC59BA}">
      <dsp:nvSpPr>
        <dsp:cNvPr id="0" name=""/>
        <dsp:cNvSpPr/>
      </dsp:nvSpPr>
      <dsp:spPr>
        <a:xfrm>
          <a:off x="5855833" y="1018891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中文電子資料庫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55833" y="1018891"/>
        <a:ext cx="2507596" cy="461720"/>
      </dsp:txXfrm>
    </dsp:sp>
    <dsp:sp modelId="{C4CC839D-925F-4074-9691-371B56659246}">
      <dsp:nvSpPr>
        <dsp:cNvPr id="0" name=""/>
        <dsp:cNvSpPr/>
      </dsp:nvSpPr>
      <dsp:spPr>
        <a:xfrm>
          <a:off x="5667089" y="161243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19268"/>
              <a:satOff val="-7955"/>
              <a:lumOff val="-30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E3483-1F12-4A0A-B5BC-B9CC4A3F334A}">
      <dsp:nvSpPr>
        <dsp:cNvPr id="0" name=""/>
        <dsp:cNvSpPr/>
      </dsp:nvSpPr>
      <dsp:spPr>
        <a:xfrm>
          <a:off x="5855833" y="1480612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西文電子資料庫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55833" y="1480612"/>
        <a:ext cx="2507596" cy="461720"/>
      </dsp:txXfrm>
    </dsp:sp>
    <dsp:sp modelId="{5C66A923-EB2D-42F5-8E8C-4D87E284F45C}">
      <dsp:nvSpPr>
        <dsp:cNvPr id="0" name=""/>
        <dsp:cNvSpPr/>
      </dsp:nvSpPr>
      <dsp:spPr>
        <a:xfrm>
          <a:off x="5667089" y="2074153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536306"/>
              <a:satOff val="-9092"/>
              <a:lumOff val="-34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F33AC-F71F-4C61-B109-5F8A7B13CEFF}">
      <dsp:nvSpPr>
        <dsp:cNvPr id="0" name=""/>
        <dsp:cNvSpPr/>
      </dsp:nvSpPr>
      <dsp:spPr>
        <a:xfrm>
          <a:off x="5855833" y="1942332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Google</a:t>
          </a:r>
          <a:r>
            <a:rPr lang="zh-TW" altLang="en-US" sz="1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學術搜尋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55833" y="1942332"/>
        <a:ext cx="2507596" cy="461720"/>
      </dsp:txXfrm>
    </dsp:sp>
    <dsp:sp modelId="{A8012E00-A588-4D88-8B10-15FD4335610E}">
      <dsp:nvSpPr>
        <dsp:cNvPr id="0" name=""/>
        <dsp:cNvSpPr/>
      </dsp:nvSpPr>
      <dsp:spPr>
        <a:xfrm>
          <a:off x="5667089" y="2535874"/>
          <a:ext cx="198078" cy="1980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EF089-CE87-400E-9859-FC9A7F52D644}">
      <dsp:nvSpPr>
        <dsp:cNvPr id="0" name=""/>
        <dsp:cNvSpPr/>
      </dsp:nvSpPr>
      <dsp:spPr>
        <a:xfrm>
          <a:off x="5855833" y="2404053"/>
          <a:ext cx="2507596" cy="461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報紙</a:t>
          </a:r>
          <a:endParaRPr lang="zh-TW" altLang="en-US" sz="1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855833" y="2404053"/>
        <a:ext cx="2507596" cy="461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9213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BE022-22A1-48E3-A93E-CF8A774F2B7F}" type="datetimeFigureOut">
              <a:rPr lang="zh-TW" altLang="en-US" smtClean="0"/>
              <a:t>2020/12/16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51475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9213" y="9447213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4E05-5815-4017-87EE-D8EDAAF213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31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61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5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171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借閱可離線閱讀，且功能齊全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畫重點、放書籤等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649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借閱可離線閱讀，且功能齊全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畫重點、放書籤等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797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1052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155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3155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「原版報紙資料庫」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收錄有聯合報、經濟日報及聯合晚報共超過十年的報紙版面，並陸續回溯中。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</a:t>
            </a:r>
            <a:r>
              <a:rPr lang="zh-TW" altLang="en-US" sz="12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台灣新聞智慧網暨全文報紙影像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收錄「中國時報」、「聯合報」、「自由時報」、「中央日報」、「工商時報」、「經濟日報」、「民生報」、「聯合晚報」、「中華日報」及「人間福報」等十種主要報紙之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全版新聞標題索摘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，舉凡政治、社會、財經、影藝、體育、副刊，內容不作任何篩選 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073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5975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601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7014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6697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2265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1243013"/>
            <a:ext cx="4476750" cy="33575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438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368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baseline="0" dirty="0" smtClean="0"/>
              <a:t>學校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e-mail</a:t>
            </a:r>
          </a:p>
          <a:p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:g </a:t>
            </a:r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進修學制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:b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大學部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:u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52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baseline="0" dirty="0" smtClean="0"/>
              <a:t>學校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e-mail</a:t>
            </a:r>
          </a:p>
          <a:p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研究生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:g </a:t>
            </a:r>
            <a:r>
              <a:rPr lang="zh-TW" altLang="nn-NO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nn-NO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進修學制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:b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大學部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:u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@ms10*.nttu.edu.tw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492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B4E05-5815-4017-87EE-D8EDAAF213AB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60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5F0A9B-7A0C-42AE-B480-A0497F33697B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32C4B-9336-4AB9-A157-A9741EC6634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27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FFA25-5FA9-4208-B4D5-E648CEFAFB18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DCCB3-ED2B-47D7-95D9-A810044CB16E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D15563-1C8B-4C13-B13E-64C755C8EF3B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CA316-EA77-4BC9-A8E7-242D6E4D383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6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8259" y="1"/>
            <a:ext cx="5255741" cy="733167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1D3B8-ABFA-43EE-BC75-D1E799537B27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8D5EF-716D-4257-9941-24A4A527EBA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2A673A-04F8-4172-B3C4-C8C4A462AB11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8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EDF3EF-7F53-411E-98B1-F1EDA18353E0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862A5-77D3-4851-82F5-AF89CDC8F8C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9" indent="0">
              <a:buNone/>
              <a:defRPr sz="1500" b="1"/>
            </a:lvl2pPr>
            <a:lvl3pPr marL="685817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3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D37BA0-18DA-4EC9-815E-70C7AFF57F1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049D5-B21F-475E-970B-8DA0793B05F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1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1D1CA9-53AE-4883-B2CB-03AED01B04F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24556-5029-4AA5-9250-4AE8BBF40AE6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0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32888E-4E1A-4FE0-95D1-6FA6BA87A3AC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2A058-9039-4EF4-822E-F29D4DC975B1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3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7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3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9" indent="0">
              <a:buNone/>
              <a:defRPr sz="1050"/>
            </a:lvl2pPr>
            <a:lvl3pPr marL="685817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3" indent="0">
              <a:buNone/>
              <a:defRPr sz="750"/>
            </a:lvl6pPr>
            <a:lvl7pPr marL="2057451" indent="0">
              <a:buNone/>
              <a:defRPr sz="750"/>
            </a:lvl7pPr>
            <a:lvl8pPr marL="2400360" indent="0">
              <a:buNone/>
              <a:defRPr sz="750"/>
            </a:lvl8pPr>
            <a:lvl9pPr marL="2743269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EA4EF-CC35-4EA7-B3E9-910CC2DE6ED7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文獻檢索暨館際合作利用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DEA75E-8FDD-4397-89F8-5A5443A984D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86A61F-29BA-41C8-B606-0A34FE8EA055}" type="datetime1">
              <a:rPr lang="zh-TW" altLang="en-US" smtClean="0">
                <a:solidFill>
                  <a:srgbClr val="000000"/>
                </a:solidFill>
              </a:rPr>
              <a:t>2020/12/16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 smtClean="0">
                <a:solidFill>
                  <a:srgbClr val="000000"/>
                </a:solidFill>
              </a:rPr>
              <a:t>文獻檢索暨館際合作利用</a:t>
            </a: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72E239-CCBA-48B3-ADF1-D54C192A127B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4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5" indent="-171455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2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8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3" indent="-171455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3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mp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mp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mp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mp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tmp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tmp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m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mp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59.tmp"/><Relationship Id="rId7" Type="http://schemas.openxmlformats.org/officeDocument/2006/relationships/hyperlink" Target="http://erms.lib.nttu.edu.tw/nttu/sendurl_api_v3.jsp?dbid=DB40048" TargetMode="External"/><Relationship Id="rId2" Type="http://schemas.openxmlformats.org/officeDocument/2006/relationships/hyperlink" Target="http://www.airitilibrary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://readopac.ncl.edu.tw/nclJournal/" TargetMode="Externa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pqdd.sinica.edu.tw/twdaoapp/basic.html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tm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mp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1180514" y="1666568"/>
            <a:ext cx="6858000" cy="157457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</a:rPr>
              <a:t>東大圖資館資源利用教育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大學部</a:t>
            </a:r>
            <a:r>
              <a:rPr lang="en-US" altLang="zh-TW" sz="24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543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9180512" cy="6087335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23528" y="5229200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樓 自習空間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9" y="4085535"/>
            <a:ext cx="2724980" cy="1889987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5292081" y="5472914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文字方塊 5"/>
          <p:cNvSpPr txBox="1"/>
          <p:nvPr/>
        </p:nvSpPr>
        <p:spPr>
          <a:xfrm>
            <a:off x="5220072" y="1548655"/>
            <a:ext cx="3456384" cy="267765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自習區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靜讀區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32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席及悅讀區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42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靜讀區座位請使用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空間預約系統</a:t>
            </a:r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每日保留</a:t>
            </a:r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席位 請當天至</a:t>
            </a:r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KIOSK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劃位使用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61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" y="1600041"/>
            <a:ext cx="9144000" cy="294763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266650"/>
            <a:ext cx="630328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依畢業學校瀏覽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845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855"/>
            <a:ext cx="9144000" cy="5037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0" y="1273855"/>
            <a:ext cx="3069611" cy="4348825"/>
            <a:chOff x="339576" y="1796087"/>
            <a:chExt cx="3069611" cy="4348825"/>
          </a:xfrm>
        </p:grpSpPr>
        <p:sp>
          <p:nvSpPr>
            <p:cNvPr id="7" name="矩形 6"/>
            <p:cNvSpPr/>
            <p:nvPr/>
          </p:nvSpPr>
          <p:spPr>
            <a:xfrm>
              <a:off x="339576" y="1796087"/>
              <a:ext cx="1956816" cy="30055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8" name="矩形 7"/>
            <p:cNvSpPr/>
            <p:nvPr/>
          </p:nvSpPr>
          <p:spPr>
            <a:xfrm>
              <a:off x="339576" y="4953378"/>
              <a:ext cx="3069611" cy="119153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搜尋結果產生後，再加入限定欄位使搜尋結果更加符合需求。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674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31" y="711757"/>
            <a:ext cx="5934329" cy="61324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5849646" y="1019433"/>
            <a:ext cx="2381526" cy="369332"/>
            <a:chOff x="3329506" y="3300984"/>
            <a:chExt cx="2381526" cy="369332"/>
          </a:xfrm>
        </p:grpSpPr>
        <p:sp>
          <p:nvSpPr>
            <p:cNvPr id="10" name="矩形 9"/>
            <p:cNvSpPr/>
            <p:nvPr/>
          </p:nvSpPr>
          <p:spPr>
            <a:xfrm>
              <a:off x="3329506" y="3300984"/>
              <a:ext cx="1273530" cy="3017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603036" y="330098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全文下載</a:t>
              </a:r>
              <a:endParaRPr lang="zh-TW" altLang="en-US" sz="18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36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9" t="14902" r="42077" b="8744"/>
          <a:stretch/>
        </p:blipFill>
        <p:spPr>
          <a:xfrm>
            <a:off x="6980903" y="3539611"/>
            <a:ext cx="1686233" cy="246789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8139" y="1310228"/>
            <a:ext cx="7196189" cy="2389406"/>
          </a:xfrm>
          <a:prstGeom prst="cloudCallout">
            <a:avLst>
              <a:gd name="adj1" fmla="val 42246"/>
              <a:gd name="adj2" fmla="val 57246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想要一次跨</a:t>
            </a:r>
            <a:r>
              <a:rPr lang="zh-TW" altLang="en-US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多個不同</a:t>
            </a:r>
            <a:r>
              <a:rPr lang="zh-TW" altLang="en-US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資料庫</a:t>
            </a:r>
            <a:r>
              <a:rPr lang="en-US" altLang="zh-TW" sz="48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4800" b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00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5896"/>
            <a:ext cx="9143999" cy="29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구부러진 연결선 99"/>
          <p:cNvCxnSpPr/>
          <p:nvPr/>
        </p:nvCxnSpPr>
        <p:spPr>
          <a:xfrm rot="5400000">
            <a:off x="1605780" y="2789627"/>
            <a:ext cx="1302009" cy="1031813"/>
          </a:xfrm>
          <a:prstGeom prst="curvedConnector3">
            <a:avLst>
              <a:gd name="adj1" fmla="val 50000"/>
            </a:avLst>
          </a:prstGeom>
          <a:ln w="38100">
            <a:solidFill>
              <a:srgbClr val="FFCAB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모서리가 둥근 직사각형 40"/>
          <p:cNvSpPr/>
          <p:nvPr/>
        </p:nvSpPr>
        <p:spPr>
          <a:xfrm>
            <a:off x="189957" y="4188758"/>
            <a:ext cx="3239043" cy="1246414"/>
          </a:xfrm>
          <a:prstGeom prst="roundRect">
            <a:avLst/>
          </a:prstGeom>
          <a:solidFill>
            <a:schemeClr val="bg1"/>
          </a:solidFill>
          <a:ln w="130175">
            <a:solidFill>
              <a:srgbClr val="FFC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0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館藏查詢</a:t>
            </a:r>
            <a:endParaRPr lang="en-US" altLang="zh-TW" sz="1800" b="0" u="sng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可以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查詢圖書館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的紙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本圖書、期刊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、視聽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資料等館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藏</a:t>
            </a:r>
            <a:endParaRPr lang="ko-KR" alt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5896"/>
            <a:ext cx="9143999" cy="29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구부러진 연결선 99"/>
          <p:cNvCxnSpPr/>
          <p:nvPr/>
        </p:nvCxnSpPr>
        <p:spPr>
          <a:xfrm rot="5400000">
            <a:off x="1605780" y="2789627"/>
            <a:ext cx="1302009" cy="1031813"/>
          </a:xfrm>
          <a:prstGeom prst="curvedConnector3">
            <a:avLst>
              <a:gd name="adj1" fmla="val 50000"/>
            </a:avLst>
          </a:prstGeom>
          <a:ln w="38100">
            <a:solidFill>
              <a:srgbClr val="FFCAB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" y="1175896"/>
            <a:ext cx="9034145" cy="292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구부러진 연결선 100"/>
          <p:cNvCxnSpPr/>
          <p:nvPr/>
        </p:nvCxnSpPr>
        <p:spPr>
          <a:xfrm rot="16200000" flipH="1">
            <a:off x="3573649" y="3055750"/>
            <a:ext cx="1310051" cy="720119"/>
          </a:xfrm>
          <a:prstGeom prst="curvedConnector3">
            <a:avLst>
              <a:gd name="adj1" fmla="val 50000"/>
            </a:avLst>
          </a:prstGeom>
          <a:ln w="38100">
            <a:solidFill>
              <a:srgbClr val="A6CFE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41"/>
          <p:cNvSpPr/>
          <p:nvPr/>
        </p:nvSpPr>
        <p:spPr>
          <a:xfrm>
            <a:off x="4123321" y="4203499"/>
            <a:ext cx="4712947" cy="1995076"/>
          </a:xfrm>
          <a:prstGeom prst="roundRect">
            <a:avLst/>
          </a:prstGeom>
          <a:solidFill>
            <a:schemeClr val="bg1"/>
          </a:solidFill>
          <a:ln w="130175">
            <a:solidFill>
              <a:srgbClr val="A6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全文查找</a:t>
            </a:r>
            <a:endParaRPr lang="en-US" altLang="zh-TW" sz="1800" b="0" u="sng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查詢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圖書館訂購的電子期刊內的文章，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其中在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EDS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集中式」部分蒐集了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圖書館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八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成以上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的電子期刊全文，而其餘文章及部分中文資源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如天下雜誌、</a:t>
            </a:r>
            <a:r>
              <a:rPr lang="en-US" altLang="zh-TW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CETD)</a:t>
            </a:r>
            <a:r>
              <a:rPr lang="zh-TW" altLang="en-US" sz="18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則可透過「分散式查詢」來查詢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8" y="717335"/>
            <a:ext cx="8086555" cy="61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014367" y="1769387"/>
            <a:ext cx="950176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59192" y="2863081"/>
            <a:ext cx="1156362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14369" y="4118139"/>
            <a:ext cx="1774925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014368" y="5202868"/>
            <a:ext cx="815704" cy="197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28838" y="227279"/>
            <a:ext cx="4605551" cy="4663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直接輸入關鍵字，跨資料庫搜尋文獻。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24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8" b="7708"/>
          <a:stretch/>
        </p:blipFill>
        <p:spPr>
          <a:xfrm>
            <a:off x="2717461" y="3854246"/>
            <a:ext cx="2388698" cy="2507226"/>
          </a:xfrm>
          <a:prstGeom prst="rect">
            <a:avLst/>
          </a:prstGeom>
        </p:spPr>
      </p:pic>
      <p:sp>
        <p:nvSpPr>
          <p:cNvPr id="4" name="橢圓形圖說文字 3"/>
          <p:cNvSpPr/>
          <p:nvPr/>
        </p:nvSpPr>
        <p:spPr>
          <a:xfrm>
            <a:off x="304800" y="1435510"/>
            <a:ext cx="4660490" cy="2559435"/>
          </a:xfrm>
          <a:prstGeom prst="wedgeEllipseCallout">
            <a:avLst>
              <a:gd name="adj1" fmla="val 12711"/>
              <a:gd name="adj2" fmla="val 598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還是離不開</a:t>
            </a:r>
            <a:r>
              <a:rPr lang="en-US" altLang="zh-TW" sz="4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GOOGLE</a:t>
            </a:r>
            <a:endParaRPr lang="zh-TW" altLang="en-US" sz="4800" b="0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4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509"/>
            <a:ext cx="9153428" cy="40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4081143" y="5164249"/>
            <a:ext cx="4893523" cy="7508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多一個步驟讓你的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學術搜尋更好用</a:t>
            </a:r>
            <a:r>
              <a: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388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509"/>
            <a:ext cx="9153428" cy="40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3466" y="1505719"/>
            <a:ext cx="407852" cy="340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3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09" y="1159060"/>
            <a:ext cx="4801126" cy="4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5985169" y="1321850"/>
            <a:ext cx="517713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48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323528" y="5229200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樓 自習空間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912480" y="5312496"/>
            <a:ext cx="4847472" cy="80021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從鏡心湖畔的樓梯往上就到囉</a:t>
            </a:r>
            <a:r>
              <a:rPr lang="en-US" altLang="zh-TW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85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21" y="1214056"/>
            <a:ext cx="4936192" cy="443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861366" y="3548796"/>
            <a:ext cx="1845691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44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-10812" y="1472085"/>
            <a:ext cx="9151787" cy="4230753"/>
            <a:chOff x="-18182" y="1435509"/>
            <a:chExt cx="9151787" cy="4230753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82" y="1435509"/>
              <a:ext cx="9151787" cy="4230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線接點 10"/>
            <p:cNvCxnSpPr/>
            <p:nvPr/>
          </p:nvCxnSpPr>
          <p:spPr>
            <a:xfrm>
              <a:off x="2039815" y="3112477"/>
              <a:ext cx="7385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>
              <a:off x="3975599" y="3634154"/>
              <a:ext cx="7385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43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0" y="913980"/>
            <a:ext cx="9144000" cy="5535842"/>
            <a:chOff x="0" y="893059"/>
            <a:chExt cx="9144000" cy="553584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3059"/>
              <a:ext cx="9144000" cy="4600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5931783" y="5493814"/>
              <a:ext cx="3209192" cy="93508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未設定「圖書館連結」</a:t>
              </a:r>
              <a:endParaRPr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1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5" y="913980"/>
            <a:ext cx="9144000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996609" y="987497"/>
            <a:ext cx="2006714" cy="4630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968496" y="5413248"/>
            <a:ext cx="5172479" cy="14447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設定「圖書館連結」</a:t>
            </a:r>
            <a:endParaRPr lang="en-US" altLang="zh-TW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將所屬圖書館加入連結後，若該文獻在該圖書館有全文，會顯示</a:t>
            </a:r>
            <a:r>
              <a:rPr lang="en-US" altLang="zh-TW" sz="1800" b="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Fulltext</a:t>
            </a:r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，提升找到全文的機會。</a:t>
            </a:r>
            <a:endParaRPr lang="zh-TW" altLang="en-US" sz="1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4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1236593"/>
            <a:ext cx="4801126" cy="4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92480" y="5260313"/>
            <a:ext cx="2400563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386342" y="1236593"/>
            <a:ext cx="3209192" cy="935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也能進階搜尋</a:t>
            </a:r>
            <a:endParaRPr lang="zh-TW" altLang="en-US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7315" y="1439612"/>
            <a:ext cx="701717" cy="5199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52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en-US" altLang="zh-TW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學術搜尋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53" y="1299275"/>
            <a:ext cx="6887256" cy="51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822838" y="1875972"/>
            <a:ext cx="6096000" cy="4021921"/>
            <a:chOff x="1822838" y="1875972"/>
            <a:chExt cx="6096000" cy="4021921"/>
          </a:xfrm>
        </p:grpSpPr>
        <p:sp>
          <p:nvSpPr>
            <p:cNvPr id="4" name="手繪多邊形 3"/>
            <p:cNvSpPr/>
            <p:nvPr/>
          </p:nvSpPr>
          <p:spPr>
            <a:xfrm>
              <a:off x="1822838" y="1875972"/>
              <a:ext cx="6096000" cy="1067040"/>
            </a:xfrm>
            <a:custGeom>
              <a:avLst/>
              <a:gdLst>
                <a:gd name="connsiteX0" fmla="*/ 0 w 6096000"/>
                <a:gd name="connsiteY0" fmla="*/ 177844 h 1067040"/>
                <a:gd name="connsiteX1" fmla="*/ 177844 w 6096000"/>
                <a:gd name="connsiteY1" fmla="*/ 0 h 1067040"/>
                <a:gd name="connsiteX2" fmla="*/ 5918156 w 6096000"/>
                <a:gd name="connsiteY2" fmla="*/ 0 h 1067040"/>
                <a:gd name="connsiteX3" fmla="*/ 6096000 w 6096000"/>
                <a:gd name="connsiteY3" fmla="*/ 177844 h 1067040"/>
                <a:gd name="connsiteX4" fmla="*/ 6096000 w 6096000"/>
                <a:gd name="connsiteY4" fmla="*/ 889196 h 1067040"/>
                <a:gd name="connsiteX5" fmla="*/ 5918156 w 6096000"/>
                <a:gd name="connsiteY5" fmla="*/ 1067040 h 1067040"/>
                <a:gd name="connsiteX6" fmla="*/ 177844 w 6096000"/>
                <a:gd name="connsiteY6" fmla="*/ 1067040 h 1067040"/>
                <a:gd name="connsiteX7" fmla="*/ 0 w 6096000"/>
                <a:gd name="connsiteY7" fmla="*/ 889196 h 1067040"/>
                <a:gd name="connsiteX8" fmla="*/ 0 w 6096000"/>
                <a:gd name="connsiteY8" fmla="*/ 177844 h 106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067040">
                  <a:moveTo>
                    <a:pt x="0" y="177844"/>
                  </a:moveTo>
                  <a:cubicBezTo>
                    <a:pt x="0" y="79623"/>
                    <a:pt x="79623" y="0"/>
                    <a:pt x="177844" y="0"/>
                  </a:cubicBezTo>
                  <a:lnTo>
                    <a:pt x="5918156" y="0"/>
                  </a:lnTo>
                  <a:cubicBezTo>
                    <a:pt x="6016377" y="0"/>
                    <a:pt x="6096000" y="79623"/>
                    <a:pt x="6096000" y="177844"/>
                  </a:cubicBezTo>
                  <a:lnTo>
                    <a:pt x="6096000" y="889196"/>
                  </a:lnTo>
                  <a:cubicBezTo>
                    <a:pt x="6096000" y="987417"/>
                    <a:pt x="6016377" y="1067040"/>
                    <a:pt x="5918156" y="1067040"/>
                  </a:cubicBezTo>
                  <a:lnTo>
                    <a:pt x="177844" y="1067040"/>
                  </a:lnTo>
                  <a:cubicBezTo>
                    <a:pt x="79623" y="1067040"/>
                    <a:pt x="0" y="987417"/>
                    <a:pt x="0" y="889196"/>
                  </a:cubicBezTo>
                  <a:lnTo>
                    <a:pt x="0" y="1778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009" tIns="174009" rIns="174009" bIns="174009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聯合知識庫</a:t>
              </a:r>
              <a:r>
                <a:rPr lang="en-US" altLang="zh-TW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原版報紙資料庫</a:t>
              </a:r>
              <a:endParaRPr lang="zh-TW" altLang="en-US" sz="32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1822838" y="4548249"/>
              <a:ext cx="6096000" cy="816124"/>
            </a:xfrm>
            <a:custGeom>
              <a:avLst/>
              <a:gdLst>
                <a:gd name="connsiteX0" fmla="*/ 0 w 6096000"/>
                <a:gd name="connsiteY0" fmla="*/ 0 h 943920"/>
                <a:gd name="connsiteX1" fmla="*/ 6096000 w 6096000"/>
                <a:gd name="connsiteY1" fmla="*/ 0 h 943920"/>
                <a:gd name="connsiteX2" fmla="*/ 6096000 w 6096000"/>
                <a:gd name="connsiteY2" fmla="*/ 943920 h 943920"/>
                <a:gd name="connsiteX3" fmla="*/ 0 w 6096000"/>
                <a:gd name="connsiteY3" fmla="*/ 943920 h 943920"/>
                <a:gd name="connsiteX4" fmla="*/ 0 w 6096000"/>
                <a:gd name="connsiteY4" fmla="*/ 0 h 94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943920">
                  <a:moveTo>
                    <a:pt x="0" y="0"/>
                  </a:moveTo>
                  <a:lnTo>
                    <a:pt x="6096000" y="0"/>
                  </a:lnTo>
                  <a:lnTo>
                    <a:pt x="6096000" y="943920"/>
                  </a:lnTo>
                  <a:lnTo>
                    <a:pt x="0" y="943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548" tIns="35560" rIns="199136" bIns="3556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zh-TW" altLang="en-US" sz="2800" b="0" kern="12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建議用</a:t>
              </a:r>
              <a:r>
                <a:rPr lang="en-US" altLang="zh-TW" sz="2800" b="0" kern="12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IE</a:t>
              </a:r>
              <a:r>
                <a:rPr lang="zh-TW" altLang="en-US" sz="2800" b="0" kern="12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開啟</a:t>
              </a:r>
              <a:endParaRPr lang="zh-TW" altLang="en-US" sz="2800" b="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1822838" y="3353413"/>
              <a:ext cx="6096000" cy="1067040"/>
            </a:xfrm>
            <a:custGeom>
              <a:avLst/>
              <a:gdLst>
                <a:gd name="connsiteX0" fmla="*/ 0 w 6096000"/>
                <a:gd name="connsiteY0" fmla="*/ 177844 h 1067040"/>
                <a:gd name="connsiteX1" fmla="*/ 177844 w 6096000"/>
                <a:gd name="connsiteY1" fmla="*/ 0 h 1067040"/>
                <a:gd name="connsiteX2" fmla="*/ 5918156 w 6096000"/>
                <a:gd name="connsiteY2" fmla="*/ 0 h 1067040"/>
                <a:gd name="connsiteX3" fmla="*/ 6096000 w 6096000"/>
                <a:gd name="connsiteY3" fmla="*/ 177844 h 1067040"/>
                <a:gd name="connsiteX4" fmla="*/ 6096000 w 6096000"/>
                <a:gd name="connsiteY4" fmla="*/ 889196 h 1067040"/>
                <a:gd name="connsiteX5" fmla="*/ 5918156 w 6096000"/>
                <a:gd name="connsiteY5" fmla="*/ 1067040 h 1067040"/>
                <a:gd name="connsiteX6" fmla="*/ 177844 w 6096000"/>
                <a:gd name="connsiteY6" fmla="*/ 1067040 h 1067040"/>
                <a:gd name="connsiteX7" fmla="*/ 0 w 6096000"/>
                <a:gd name="connsiteY7" fmla="*/ 889196 h 1067040"/>
                <a:gd name="connsiteX8" fmla="*/ 0 w 6096000"/>
                <a:gd name="connsiteY8" fmla="*/ 177844 h 106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067040">
                  <a:moveTo>
                    <a:pt x="0" y="177844"/>
                  </a:moveTo>
                  <a:cubicBezTo>
                    <a:pt x="0" y="79623"/>
                    <a:pt x="79623" y="0"/>
                    <a:pt x="177844" y="0"/>
                  </a:cubicBezTo>
                  <a:lnTo>
                    <a:pt x="5918156" y="0"/>
                  </a:lnTo>
                  <a:cubicBezTo>
                    <a:pt x="6016377" y="0"/>
                    <a:pt x="6096000" y="79623"/>
                    <a:pt x="6096000" y="177844"/>
                  </a:cubicBezTo>
                  <a:lnTo>
                    <a:pt x="6096000" y="889196"/>
                  </a:lnTo>
                  <a:cubicBezTo>
                    <a:pt x="6096000" y="987417"/>
                    <a:pt x="6016377" y="1067040"/>
                    <a:pt x="5918156" y="1067040"/>
                  </a:cubicBezTo>
                  <a:lnTo>
                    <a:pt x="177844" y="1067040"/>
                  </a:lnTo>
                  <a:cubicBezTo>
                    <a:pt x="79623" y="1067040"/>
                    <a:pt x="0" y="987417"/>
                    <a:pt x="0" y="889196"/>
                  </a:cubicBezTo>
                  <a:lnTo>
                    <a:pt x="0" y="17784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009" tIns="174009" rIns="174009" bIns="174009" numCol="1" spcCol="1270" anchor="ctr" anchorCtr="0">
              <a:no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台灣新聞智慧網暨全文報紙影像</a:t>
              </a:r>
              <a:endParaRPr lang="zh-TW" altLang="en-US" sz="32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1822838" y="4953973"/>
              <a:ext cx="6096000" cy="943920"/>
            </a:xfrm>
            <a:custGeom>
              <a:avLst/>
              <a:gdLst>
                <a:gd name="connsiteX0" fmla="*/ 0 w 6096000"/>
                <a:gd name="connsiteY0" fmla="*/ 0 h 943920"/>
                <a:gd name="connsiteX1" fmla="*/ 6096000 w 6096000"/>
                <a:gd name="connsiteY1" fmla="*/ 0 h 943920"/>
                <a:gd name="connsiteX2" fmla="*/ 6096000 w 6096000"/>
                <a:gd name="connsiteY2" fmla="*/ 943920 h 943920"/>
                <a:gd name="connsiteX3" fmla="*/ 0 w 6096000"/>
                <a:gd name="connsiteY3" fmla="*/ 943920 h 943920"/>
                <a:gd name="connsiteX4" fmla="*/ 0 w 6096000"/>
                <a:gd name="connsiteY4" fmla="*/ 0 h 94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943920">
                  <a:moveTo>
                    <a:pt x="0" y="0"/>
                  </a:moveTo>
                  <a:lnTo>
                    <a:pt x="6096000" y="0"/>
                  </a:lnTo>
                  <a:lnTo>
                    <a:pt x="6096000" y="943920"/>
                  </a:lnTo>
                  <a:lnTo>
                    <a:pt x="0" y="943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548" tIns="3810" rIns="21336" bIns="3810" numCol="1" spcCol="1270" anchor="t" anchorCtr="0">
              <a:noAutofit/>
            </a:bodyPr>
            <a:lstStyle/>
            <a:p>
              <a:pPr marL="57150" lvl="1" indent="-57150" algn="l" defTabSz="1333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endParaRPr lang="zh-TW" altLang="en-US" sz="3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資料庫：報紙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78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1196239"/>
            <a:ext cx="7983065" cy="534427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5647" y="5248881"/>
            <a:ext cx="7659584" cy="1291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803153" y="475011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確認各報收錄年份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157984" y="1597967"/>
            <a:ext cx="5084064" cy="400110"/>
            <a:chOff x="1024128" y="1634543"/>
            <a:chExt cx="5084064" cy="400110"/>
          </a:xfrm>
        </p:grpSpPr>
        <p:cxnSp>
          <p:nvCxnSpPr>
            <p:cNvPr id="7" name="直線接點 6"/>
            <p:cNvCxnSpPr/>
            <p:nvPr/>
          </p:nvCxnSpPr>
          <p:spPr>
            <a:xfrm>
              <a:off x="1024128" y="1956816"/>
              <a:ext cx="2660904" cy="914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6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報紙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744"/>
            <a:ext cx="9144000" cy="604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3431601" y="1637804"/>
            <a:ext cx="5438774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078224" y="1590149"/>
            <a:ext cx="283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輸入關鍵字查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詢</a:t>
            </a:r>
          </a:p>
        </p:txBody>
      </p:sp>
    </p:spTree>
    <p:extLst>
      <p:ext uri="{BB962C8B-B14F-4D97-AF65-F5344CB8AC3E}">
        <p14:creationId xmlns:p14="http://schemas.microsoft.com/office/powerpoint/2010/main" val="13652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報紙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872"/>
            <a:ext cx="9144000" cy="5783628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093"/>
            <a:ext cx="9144000" cy="558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8201"/>
          <a:stretch/>
        </p:blipFill>
        <p:spPr>
          <a:xfrm>
            <a:off x="0" y="836713"/>
            <a:ext cx="9144000" cy="51640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59532" y="1124746"/>
            <a:ext cx="8424936" cy="44627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11560" y="1772817"/>
            <a:ext cx="21602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STEP1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自助借用</a:t>
            </a:r>
            <a:r>
              <a:rPr lang="zh-TW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管理方式</a:t>
            </a:r>
            <a:endParaRPr lang="en-US" altLang="zh-TW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透過本館</a:t>
            </a:r>
            <a:r>
              <a:rPr lang="zh-TW" altLang="en-US" sz="1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空間管理系統線上預約</a:t>
            </a:r>
            <a:r>
              <a:rPr lang="zh-TW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借用，可預約</a:t>
            </a:r>
            <a:r>
              <a:rPr lang="en-US" altLang="zh-TW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內之席位與空間</a:t>
            </a:r>
            <a:endParaRPr lang="en-US" altLang="zh-TW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ãcomputer iconãçåçæå°çµæ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491880" y="1772817"/>
            <a:ext cx="216024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STEP2 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報到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全數靠卡</a:t>
            </a:r>
            <a:r>
              <a: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報到</a:t>
            </a:r>
            <a:endParaRPr lang="en-US" altLang="zh-TW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ãcard iconãçåçæå°çµæ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398016"/>
            <a:ext cx="1753793" cy="10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5923904" y="1772818"/>
            <a:ext cx="282456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STEP3 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放置一張學生證啟動電源</a:t>
            </a:r>
            <a:endParaRPr lang="en-US" altLang="zh-TW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使用期間，使用者將卡片抽離時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暫時離開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」，系統提供</a:t>
            </a:r>
            <a:r>
              <a:rPr lang="en-US" altLang="zh-TW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分鐘的保留時間，需重新靠卡方能繼續使用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點選「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結束使用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」，系統則將該次使用空間與席位即時釋出。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5126821" y="97515"/>
            <a:ext cx="3866272" cy="816511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75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kumimoji="0" lang="zh-TW" altLang="en-US" sz="33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如何預約空間</a:t>
            </a:r>
            <a:r>
              <a:rPr kumimoji="0" lang="en-US" altLang="zh-TW" sz="33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3300" b="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87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842142"/>
            <a:ext cx="8385048" cy="582936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5647" y="5248881"/>
            <a:ext cx="7659584" cy="1291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803153" y="475011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確認各報收錄年份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130552" y="1223063"/>
            <a:ext cx="6053328" cy="400110"/>
            <a:chOff x="54864" y="1634543"/>
            <a:chExt cx="6053328" cy="400110"/>
          </a:xfrm>
        </p:grpSpPr>
        <p:cxnSp>
          <p:nvCxnSpPr>
            <p:cNvPr id="7" name="直線接點 6"/>
            <p:cNvCxnSpPr/>
            <p:nvPr/>
          </p:nvCxnSpPr>
          <p:spPr>
            <a:xfrm>
              <a:off x="54864" y="1947672"/>
              <a:ext cx="3630168" cy="182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0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22"/>
            <a:ext cx="9144000" cy="464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047"/>
            <a:ext cx="9176408" cy="522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888888" y="3983303"/>
            <a:ext cx="618139" cy="1542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84704" y="3057949"/>
            <a:ext cx="2226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圖示代表可以全文下載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9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45"/>
            <a:ext cx="9144000" cy="45606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94078" y="1339372"/>
            <a:ext cx="1264914" cy="584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3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1" y="1738963"/>
            <a:ext cx="8878540" cy="381053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32731" y="1138798"/>
            <a:ext cx="887853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無法全文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下載者，亦提供出版日期、報刊名、版次等資訊。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22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5121402" y="699918"/>
            <a:ext cx="4022598" cy="6509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84406" tIns="42203" rIns="84406" bIns="42203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kumimoji="0" lang="zh-TW" altLang="en-US" sz="2585" b="0" dirty="0" smtClean="0">
                <a:solidFill>
                  <a:schemeClr val="tx1"/>
                </a:solidFill>
              </a:rPr>
              <a:t>報紙資料庫</a:t>
            </a:r>
            <a:endParaRPr kumimoji="0" lang="en-US" altLang="zh-TW" sz="2585" b="0" dirty="0">
              <a:solidFill>
                <a:schemeClr val="tx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0" y="579492"/>
            <a:ext cx="9144000" cy="6525232"/>
            <a:chOff x="0" y="1256386"/>
            <a:chExt cx="9144000" cy="652523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66880"/>
              <a:ext cx="9144000" cy="5914738"/>
            </a:xfrm>
            <a:prstGeom prst="rect">
              <a:avLst/>
            </a:prstGeom>
          </p:spPr>
        </p:pic>
        <p:pic>
          <p:nvPicPr>
            <p:cNvPr id="3" name="圖片 2" descr="畫面剪輯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386"/>
              <a:ext cx="9144000" cy="646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9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109184" y="72577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電子資料庫：報紙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53380"/>
            <a:ext cx="9393475" cy="28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2" t="12296" r="8532" b="12212"/>
          <a:stretch/>
        </p:blipFill>
        <p:spPr>
          <a:xfrm>
            <a:off x="2538484" y="1774205"/>
            <a:ext cx="4067033" cy="3603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工商服務時間</a:t>
            </a:r>
            <a:endParaRPr lang="zh-TW" altLang="en-US" sz="276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18615" y="1774206"/>
            <a:ext cx="2988860" cy="1801504"/>
            <a:chOff x="232012" y="1282890"/>
            <a:chExt cx="2988860" cy="1801504"/>
          </a:xfrm>
        </p:grpSpPr>
        <p:sp>
          <p:nvSpPr>
            <p:cNvPr id="3" name="圓角矩形 2"/>
            <p:cNvSpPr/>
            <p:nvPr/>
          </p:nvSpPr>
          <p:spPr>
            <a:xfrm>
              <a:off x="232012" y="1282890"/>
              <a:ext cx="2988860" cy="1801504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對象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本校</a:t>
              </a:r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在學學生</a:t>
              </a: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zh-TW" sz="200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  <a:r>
                <a:rPr lang="zh-TW" altLang="zh-TW" sz="2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以上</a:t>
              </a:r>
              <a:r>
                <a:rPr lang="zh-TW" altLang="zh-TW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即可</a:t>
              </a:r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endParaRPr lang="zh-TW" altLang="en-US" sz="2000" dirty="0"/>
            </a:p>
          </p:txBody>
        </p:sp>
        <p:cxnSp>
          <p:nvCxnSpPr>
            <p:cNvPr id="6" name="直線接點 5"/>
            <p:cNvCxnSpPr/>
            <p:nvPr/>
          </p:nvCxnSpPr>
          <p:spPr>
            <a:xfrm>
              <a:off x="395785" y="1774208"/>
              <a:ext cx="23064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5111516" y="1731182"/>
            <a:ext cx="3246135" cy="1801504"/>
            <a:chOff x="232012" y="1282890"/>
            <a:chExt cx="2988860" cy="1801504"/>
          </a:xfrm>
        </p:grpSpPr>
        <p:sp>
          <p:nvSpPr>
            <p:cNvPr id="15" name="圓角矩形 14"/>
            <p:cNvSpPr/>
            <p:nvPr/>
          </p:nvSpPr>
          <p:spPr>
            <a:xfrm>
              <a:off x="232012" y="1282890"/>
              <a:ext cx="2988860" cy="1801504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申請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方式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圖資館首頁</a:t>
              </a:r>
              <a:r>
                <a:rPr lang="en-US" altLang="zh-TW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FIND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講堂線上預約</a:t>
              </a:r>
              <a:endParaRPr lang="zh-TW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395785" y="1774208"/>
              <a:ext cx="23064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字方塊 12"/>
          <p:cNvSpPr txBox="1"/>
          <p:nvPr/>
        </p:nvSpPr>
        <p:spPr>
          <a:xfrm>
            <a:off x="786349" y="1146407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圖資館電子資源講習開放小班制申請囉！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18615" y="3891883"/>
            <a:ext cx="4804011" cy="2781872"/>
            <a:chOff x="232012" y="1282891"/>
            <a:chExt cx="1795356" cy="2041929"/>
          </a:xfrm>
        </p:grpSpPr>
        <p:sp>
          <p:nvSpPr>
            <p:cNvPr id="20" name="圓角矩形 19"/>
            <p:cNvSpPr/>
            <p:nvPr/>
          </p:nvSpPr>
          <p:spPr>
            <a:xfrm>
              <a:off x="232012" y="1282891"/>
              <a:ext cx="1795356" cy="2041929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lvl="0"/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課程內容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/>
              <a:endParaRPr lang="en-US" altLang="zh-TW" sz="2000" b="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資館資源與服務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簡介</a:t>
              </a:r>
              <a:endPara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找圖書、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博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碩士論文及各學科主題文獻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</a:t>
              </a:r>
              <a:endPara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書目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管理軟體 </a:t>
              </a:r>
              <a:r>
                <a:rPr lang="en-US" altLang="zh-TW" sz="2000" b="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RefWorks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457200" lvl="0" indent="-457200">
                <a:buFont typeface="+mj-lt"/>
                <a:buAutoNum type="arabicParenR"/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論文</a:t>
              </a:r>
              <a:r>
                <a:rPr lang="zh-TW" altLang="en-US" sz="2000" b="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原創性比對系統</a:t>
              </a:r>
              <a:r>
                <a:rPr lang="en-US" altLang="zh-TW" sz="2000" b="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Turnitin</a:t>
              </a:r>
              <a:endParaRPr lang="en-US" altLang="zh-TW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293217" y="1653994"/>
              <a:ext cx="9129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字方塊 24"/>
          <p:cNvSpPr txBox="1"/>
          <p:nvPr/>
        </p:nvSpPr>
        <p:spPr>
          <a:xfrm>
            <a:off x="5500046" y="4315386"/>
            <a:ext cx="38137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歡迎同學利用課餘時間揪團報名上課！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02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7" y="712251"/>
            <a:ext cx="7964394" cy="61405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65530" y="5688623"/>
            <a:ext cx="1503485" cy="6066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工商服務時間</a:t>
            </a:r>
            <a:endParaRPr lang="zh-TW" altLang="en-US" sz="276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32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標題 1"/>
          <p:cNvSpPr>
            <a:spLocks noGrp="1"/>
          </p:cNvSpPr>
          <p:nvPr>
            <p:ph type="title"/>
          </p:nvPr>
        </p:nvSpPr>
        <p:spPr>
          <a:xfrm>
            <a:off x="4837876" y="70435"/>
            <a:ext cx="4420104" cy="88948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遇到問題了該怎麼辦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684335" y="1502020"/>
            <a:ext cx="7410518" cy="3322828"/>
          </a:xfrm>
        </p:spPr>
        <p:txBody>
          <a:bodyPr/>
          <a:lstStyle/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電話：讀者服務組校內分機 </a:t>
            </a:r>
            <a:r>
              <a:rPr lang="en-US" altLang="zh-TW" sz="2000" dirty="0" smtClean="0"/>
              <a:t>1614 </a:t>
            </a:r>
          </a:p>
          <a:p>
            <a:pPr marL="171455" lvl="1">
              <a:lnSpc>
                <a:spcPct val="150000"/>
              </a:lnSpc>
              <a:spcBef>
                <a:spcPts val="750"/>
              </a:spcBef>
              <a:defRPr/>
            </a:pPr>
            <a:r>
              <a:rPr lang="zh-TW" altLang="en-US" sz="2000" dirty="0" smtClean="0"/>
              <a:t>歡迎加入圖資館</a:t>
            </a:r>
            <a:r>
              <a:rPr lang="en-US" altLang="zh-TW" sz="2000" dirty="0" smtClean="0"/>
              <a:t>Facebook</a:t>
            </a:r>
            <a:r>
              <a:rPr lang="zh-TW" altLang="en-US" sz="2000" dirty="0" smtClean="0"/>
              <a:t>粉絲團</a:t>
            </a:r>
            <a:br>
              <a:rPr lang="zh-TW" altLang="en-US" sz="2000" dirty="0" smtClean="0"/>
            </a:br>
            <a:r>
              <a:rPr lang="zh-TW" altLang="en-US" sz="2000" dirty="0" smtClean="0"/>
              <a:t>  請搜尋：「國立臺東大學圖書館」</a:t>
            </a:r>
            <a:r>
              <a:rPr lang="en-US" altLang="zh-TW" sz="2000" dirty="0">
                <a:solidFill>
                  <a:schemeClr val="accent6"/>
                </a:solidFill>
              </a:rPr>
              <a:t>https://</a:t>
            </a:r>
            <a:r>
              <a:rPr lang="en-US" altLang="zh-TW" sz="2000" dirty="0" smtClean="0">
                <a:solidFill>
                  <a:schemeClr val="accent6"/>
                </a:solidFill>
              </a:rPr>
              <a:t>www.facebook.com/nttulib</a:t>
            </a:r>
            <a:endParaRPr lang="en-US" altLang="zh-TW" sz="20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2000" dirty="0" smtClean="0"/>
              <a:t>館藏查詢</a:t>
            </a:r>
            <a:r>
              <a:rPr lang="en-US" altLang="zh-TW" sz="2000" dirty="0" smtClean="0"/>
              <a:t>app</a:t>
            </a:r>
            <a:r>
              <a:rPr lang="zh-TW" altLang="en-US" sz="2000" dirty="0" smtClean="0"/>
              <a:t>：請搜尋「臺</a:t>
            </a:r>
            <a:r>
              <a:rPr lang="zh-TW" altLang="en-US" sz="2000" dirty="0"/>
              <a:t>東大學行動</a:t>
            </a:r>
            <a:r>
              <a:rPr lang="zh-TW" altLang="en-US" sz="2000" dirty="0" smtClean="0"/>
              <a:t>圖書館」</a:t>
            </a:r>
            <a:endParaRPr lang="en-US" altLang="zh-TW" sz="20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2000" dirty="0"/>
              <a:t>空間</a:t>
            </a:r>
            <a:r>
              <a:rPr lang="zh-TW" altLang="en-US" sz="2000" dirty="0" smtClean="0"/>
              <a:t>預約</a:t>
            </a:r>
            <a:r>
              <a:rPr lang="en-US" altLang="zh-TW" sz="2000" dirty="0" smtClean="0"/>
              <a:t>app</a:t>
            </a:r>
            <a:r>
              <a:rPr lang="zh-TW" altLang="en-US" sz="2000" dirty="0" smtClean="0"/>
              <a:t>：請搜尋「</a:t>
            </a:r>
            <a:r>
              <a:rPr lang="en-US" altLang="zh-TW" sz="2000" dirty="0" err="1" smtClean="0"/>
              <a:t>nttu</a:t>
            </a:r>
            <a:r>
              <a:rPr lang="en-US" altLang="zh-TW" sz="2000" dirty="0" smtClean="0"/>
              <a:t> </a:t>
            </a:r>
            <a:r>
              <a:rPr lang="en-US" altLang="zh-TW" sz="2000" dirty="0" err="1" smtClean="0"/>
              <a:t>iBooking</a:t>
            </a:r>
            <a:r>
              <a:rPr lang="zh-TW" altLang="en-US" sz="2000" dirty="0" smtClean="0"/>
              <a:t>」</a:t>
            </a:r>
            <a:endParaRPr lang="en-US" altLang="zh-TW" sz="2000" dirty="0" smtClean="0"/>
          </a:p>
          <a:p>
            <a:pPr marL="0" indent="0">
              <a:buNone/>
              <a:defRPr/>
            </a:pPr>
            <a:endParaRPr lang="zh-TW" altLang="en-US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82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8201"/>
          <a:stretch/>
        </p:blipFill>
        <p:spPr>
          <a:xfrm>
            <a:off x="0" y="836713"/>
            <a:ext cx="9144000" cy="51640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59532" y="1124746"/>
            <a:ext cx="8424936" cy="44627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984522" y="1314943"/>
            <a:ext cx="3057246" cy="4135982"/>
            <a:chOff x="2572296" y="1365613"/>
            <a:chExt cx="2292935" cy="310198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8" r="10783" b="1000"/>
            <a:stretch/>
          </p:blipFill>
          <p:spPr>
            <a:xfrm>
              <a:off x="2638110" y="1365613"/>
              <a:ext cx="1668867" cy="2682126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572296" y="4029018"/>
              <a:ext cx="2292935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當日預約找小白</a:t>
              </a:r>
              <a:endParaRPr lang="zh-TW" altLang="en-US" sz="3200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256875" y="1323932"/>
            <a:ext cx="2471573" cy="4189599"/>
            <a:chOff x="4690993" y="1119874"/>
            <a:chExt cx="2335090" cy="3958245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0" t="9401" r="18253" b="1000"/>
            <a:stretch/>
          </p:blipFill>
          <p:spPr>
            <a:xfrm>
              <a:off x="4690993" y="1119874"/>
              <a:ext cx="1782992" cy="3457922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913075" y="4525636"/>
              <a:ext cx="2113008" cy="5524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報到找小黑</a:t>
              </a:r>
              <a:endParaRPr lang="zh-TW" altLang="en-US" sz="3200" dirty="0"/>
            </a:p>
          </p:txBody>
        </p:sp>
      </p:grpSp>
      <p:sp>
        <p:nvSpPr>
          <p:cNvPr id="15" name="標題 1"/>
          <p:cNvSpPr txBox="1">
            <a:spLocks/>
          </p:cNvSpPr>
          <p:nvPr/>
        </p:nvSpPr>
        <p:spPr>
          <a:xfrm>
            <a:off x="5126821" y="97515"/>
            <a:ext cx="3866272" cy="816511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75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kumimoji="0" lang="zh-TW" altLang="en-US" sz="33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如何預約空間</a:t>
            </a:r>
            <a:r>
              <a:rPr kumimoji="0" lang="en-US" altLang="zh-TW" sz="3300" b="0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3300" b="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" y="1235526"/>
            <a:ext cx="7847655" cy="4785762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 bwMode="auto">
          <a:xfrm>
            <a:off x="3707904" y="1700808"/>
            <a:ext cx="664689" cy="39881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ea typeface="新細明體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41557" y="34759"/>
            <a:ext cx="4102443" cy="1315525"/>
            <a:chOff x="5041557" y="34759"/>
            <a:chExt cx="4102443" cy="1315525"/>
          </a:xfrm>
        </p:grpSpPr>
        <p:sp>
          <p:nvSpPr>
            <p:cNvPr id="11" name="矩形 10"/>
            <p:cNvSpPr/>
            <p:nvPr/>
          </p:nvSpPr>
          <p:spPr>
            <a:xfrm>
              <a:off x="5041557" y="3475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5041557" y="699374"/>
              <a:ext cx="4102443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1</a:t>
              </a:r>
              <a:r>
                <a:rPr kumimoji="0" lang="en-US" altLang="zh-TW" sz="2585" dirty="0" smtClean="0"/>
                <a:t>.</a:t>
              </a:r>
              <a:r>
                <a:rPr kumimoji="0" lang="zh-TW" altLang="en-US" sz="2585" dirty="0"/>
                <a:t>個人借閱狀況</a:t>
              </a:r>
              <a:endParaRPr kumimoji="0" lang="en-US" altLang="zh-TW" sz="2585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646012" y="5654709"/>
            <a:ext cx="784765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kumimoji="0" lang="zh-TW" altLang="en-US" sz="2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個人借閱</a:t>
            </a:r>
            <a:r>
              <a:rPr kumimoji="0"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狀況</a:t>
            </a:r>
            <a:r>
              <a:rPr kumimoji="0" lang="en-US" altLang="zh-TW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個人書房</a:t>
            </a:r>
            <a:r>
              <a:rPr lang="en-US" altLang="zh-TW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，可查詢借閱、預約、線上調借、違規等資訊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15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7" y="1095543"/>
            <a:ext cx="7200928" cy="547157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 bwMode="auto">
          <a:xfrm>
            <a:off x="5405503" y="3211305"/>
            <a:ext cx="1661723" cy="3988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ea typeface="新細明體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41557" y="34759"/>
            <a:ext cx="4102443" cy="1315525"/>
            <a:chOff x="5041557" y="34759"/>
            <a:chExt cx="4102443" cy="1315525"/>
          </a:xfrm>
        </p:grpSpPr>
        <p:sp>
          <p:nvSpPr>
            <p:cNvPr id="11" name="矩形 10"/>
            <p:cNvSpPr/>
            <p:nvPr/>
          </p:nvSpPr>
          <p:spPr>
            <a:xfrm>
              <a:off x="5041557" y="3475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5041557" y="699374"/>
              <a:ext cx="4102443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1.</a:t>
              </a:r>
              <a:r>
                <a:rPr kumimoji="0" lang="zh-TW" altLang="en-US" sz="2585" dirty="0" smtClean="0"/>
                <a:t>個人借閱狀</a:t>
              </a:r>
              <a:r>
                <a:rPr kumimoji="0" lang="zh-TW" altLang="en-US" sz="2585" dirty="0"/>
                <a:t>況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6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14030" r="9836" b="10274"/>
          <a:stretch/>
        </p:blipFill>
        <p:spPr>
          <a:xfrm>
            <a:off x="1143990" y="1446572"/>
            <a:ext cx="6713360" cy="4684993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5041557" y="34759"/>
            <a:ext cx="4102443" cy="1315525"/>
            <a:chOff x="5041557" y="34759"/>
            <a:chExt cx="4102443" cy="1315525"/>
          </a:xfrm>
        </p:grpSpPr>
        <p:sp>
          <p:nvSpPr>
            <p:cNvPr id="9" name="矩形 8"/>
            <p:cNvSpPr/>
            <p:nvPr/>
          </p:nvSpPr>
          <p:spPr>
            <a:xfrm>
              <a:off x="5041557" y="3475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>
            <a:xfrm>
              <a:off x="5041557" y="699374"/>
              <a:ext cx="4102443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1</a:t>
              </a:r>
              <a:r>
                <a:rPr kumimoji="0" lang="en-US" altLang="zh-TW" sz="2585" dirty="0" smtClean="0"/>
                <a:t>.</a:t>
              </a:r>
              <a:r>
                <a:rPr kumimoji="0" lang="zh-TW" altLang="en-US" sz="2585" dirty="0"/>
                <a:t>個人借閱狀況</a:t>
              </a:r>
              <a:endParaRPr kumimoji="0" lang="en-US" altLang="zh-TW" sz="2585" dirty="0"/>
            </a:p>
            <a:p>
              <a:pPr algn="r" fontAlgn="auto">
                <a:spcAft>
                  <a:spcPts val="0"/>
                </a:spcAft>
                <a:defRPr/>
              </a:pPr>
              <a:endParaRPr kumimoji="0" lang="en-US" altLang="zh-TW" sz="2585" dirty="0"/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2645594" y="2911125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學號</a:t>
            </a:r>
            <a:r>
              <a:rPr lang="en-US" altLang="zh-TW" b="1" dirty="0" smtClean="0">
                <a:solidFill>
                  <a:srgbClr val="FF0000"/>
                </a:solidFill>
              </a:rPr>
              <a:t>+00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42548" y="3454193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預設為身分證後</a:t>
            </a:r>
            <a:r>
              <a:rPr lang="en-US" altLang="zh-TW" b="1" dirty="0" smtClean="0">
                <a:solidFill>
                  <a:srgbClr val="FF0000"/>
                </a:solidFill>
              </a:rPr>
              <a:t>4</a:t>
            </a:r>
            <a:r>
              <a:rPr lang="zh-TW" altLang="en-US" b="1" dirty="0" smtClean="0">
                <a:solidFill>
                  <a:srgbClr val="FF0000"/>
                </a:solidFill>
              </a:rPr>
              <a:t>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35" y="1061220"/>
            <a:ext cx="7440443" cy="553301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 bwMode="auto">
          <a:xfrm>
            <a:off x="1049147" y="3096655"/>
            <a:ext cx="1196441" cy="398814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ea typeface="新細明體" pitchFamily="18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041557" y="34759"/>
            <a:ext cx="4102443" cy="1315525"/>
            <a:chOff x="5041557" y="34759"/>
            <a:chExt cx="4102443" cy="1315525"/>
          </a:xfrm>
        </p:grpSpPr>
        <p:sp>
          <p:nvSpPr>
            <p:cNvPr id="13" name="矩形 12"/>
            <p:cNvSpPr/>
            <p:nvPr/>
          </p:nvSpPr>
          <p:spPr>
            <a:xfrm>
              <a:off x="5041557" y="3475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5041557" y="699374"/>
              <a:ext cx="4102443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1</a:t>
              </a:r>
              <a:r>
                <a:rPr kumimoji="0" lang="en-US" altLang="zh-TW" sz="2585" dirty="0" smtClean="0"/>
                <a:t>.</a:t>
              </a:r>
              <a:r>
                <a:rPr kumimoji="0" lang="zh-TW" altLang="en-US" sz="2585" dirty="0"/>
                <a:t>個人借閱</a:t>
              </a:r>
              <a:r>
                <a:rPr kumimoji="0" lang="zh-TW" altLang="en-US" sz="2585" dirty="0" smtClean="0"/>
                <a:t>狀況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28026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2" y="1639995"/>
            <a:ext cx="7790045" cy="38232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3652340" y="2845208"/>
            <a:ext cx="1866630" cy="53175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pPr defTabSz="844083"/>
            <a:endParaRPr lang="zh-TW" altLang="en-US" sz="2215">
              <a:ea typeface="新細明體" pitchFamily="18" charset="-120"/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3652340" y="3639132"/>
            <a:ext cx="5286336" cy="9091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zh-TW" altLang="en-US" sz="2215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作為</a:t>
            </a:r>
            <a:r>
              <a:rPr lang="zh-TW" altLang="en-US" sz="2215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「預約</a:t>
            </a:r>
            <a:r>
              <a:rPr lang="zh-TW" altLang="en-US" sz="2215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en-US" sz="2215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書、</a:t>
            </a:r>
            <a:r>
              <a:rPr lang="zh-TW" altLang="en-US" sz="2215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圖書被預約、</a:t>
            </a:r>
            <a:r>
              <a:rPr lang="zh-TW" altLang="en-US" sz="2215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到期」</a:t>
            </a:r>
            <a:r>
              <a:rPr lang="zh-TW" altLang="en-US" sz="2215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等通知，務必</a:t>
            </a:r>
            <a:r>
              <a:rPr lang="zh-TW" altLang="en-US" sz="221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確認，以免權益受</a:t>
            </a:r>
            <a:r>
              <a:rPr lang="zh-TW" altLang="en-US" sz="2215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損。</a:t>
            </a:r>
            <a:endParaRPr lang="en-US" altLang="zh-TW" sz="2215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041557" y="34759"/>
            <a:ext cx="4102443" cy="1315525"/>
            <a:chOff x="5041557" y="34759"/>
            <a:chExt cx="4102443" cy="1315525"/>
          </a:xfrm>
        </p:grpSpPr>
        <p:sp>
          <p:nvSpPr>
            <p:cNvPr id="13" name="矩形 12"/>
            <p:cNvSpPr/>
            <p:nvPr/>
          </p:nvSpPr>
          <p:spPr>
            <a:xfrm>
              <a:off x="5041557" y="3475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4" name="Rectangle 2"/>
            <p:cNvSpPr txBox="1">
              <a:spLocks noChangeArrowheads="1"/>
            </p:cNvSpPr>
            <p:nvPr/>
          </p:nvSpPr>
          <p:spPr>
            <a:xfrm>
              <a:off x="5041557" y="699374"/>
              <a:ext cx="4102443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1</a:t>
              </a:r>
              <a:r>
                <a:rPr kumimoji="0" lang="en-US" altLang="zh-TW" sz="2585" dirty="0" smtClean="0"/>
                <a:t>.</a:t>
              </a:r>
              <a:r>
                <a:rPr kumimoji="0" lang="zh-TW" altLang="en-US" sz="2585" dirty="0"/>
                <a:t>個人借閱</a:t>
              </a:r>
              <a:r>
                <a:rPr kumimoji="0" lang="zh-TW" altLang="en-US" sz="2585" dirty="0" smtClean="0"/>
                <a:t>狀況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257784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92" y="861936"/>
            <a:ext cx="8679343" cy="599606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954451" y="4862999"/>
            <a:ext cx="736226" cy="1994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5018744" y="55952"/>
            <a:ext cx="4174682" cy="1278251"/>
            <a:chOff x="5018744" y="263769"/>
            <a:chExt cx="4174682" cy="1278251"/>
          </a:xfrm>
        </p:grpSpPr>
        <p:sp>
          <p:nvSpPr>
            <p:cNvPr id="10" name="矩形 9"/>
            <p:cNvSpPr/>
            <p:nvPr/>
          </p:nvSpPr>
          <p:spPr>
            <a:xfrm>
              <a:off x="5018745" y="26376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>
            <a:xfrm>
              <a:off x="5018744" y="891110"/>
              <a:ext cx="4174682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2.</a:t>
              </a:r>
              <a:r>
                <a:rPr kumimoji="0" lang="zh-TW" altLang="en-US" sz="2585" dirty="0"/>
                <a:t>館藏查詢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3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大綱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158886"/>
              </p:ext>
            </p:extLst>
          </p:nvPr>
        </p:nvGraphicFramePr>
        <p:xfrm>
          <a:off x="387898" y="1414788"/>
          <a:ext cx="8368205" cy="4936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59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0" y="1428457"/>
            <a:ext cx="9144000" cy="3649063"/>
            <a:chOff x="1533590" y="884554"/>
            <a:chExt cx="6363588" cy="2176162"/>
          </a:xfrm>
        </p:grpSpPr>
        <p:pic>
          <p:nvPicPr>
            <p:cNvPr id="8" name="圖片 7" descr="畫面剪輯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590" y="884554"/>
              <a:ext cx="6363588" cy="1371791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3875424" y="2395820"/>
              <a:ext cx="3660393" cy="66489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221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輸入</a:t>
              </a:r>
              <a:r>
                <a:rPr lang="zh-TW" altLang="en-US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查詢字詞</a:t>
              </a:r>
              <a:endParaRPr lang="en-US" altLang="zh-TW" sz="2215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利用「</a:t>
              </a:r>
              <a:r>
                <a:rPr lang="zh-TW" altLang="en-US" sz="221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進階查詢</a:t>
              </a:r>
              <a:r>
                <a:rPr lang="zh-TW" altLang="en-US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」或「</a:t>
              </a:r>
              <a:r>
                <a:rPr lang="zh-TW" altLang="en-US" sz="221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資料類型</a:t>
              </a:r>
              <a:r>
                <a:rPr lang="zh-TW" altLang="en-US" sz="2215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」縮小查詢範圍</a:t>
              </a: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018744" y="55952"/>
            <a:ext cx="4174682" cy="1278251"/>
            <a:chOff x="5018744" y="263769"/>
            <a:chExt cx="4174682" cy="1278251"/>
          </a:xfrm>
        </p:grpSpPr>
        <p:sp>
          <p:nvSpPr>
            <p:cNvPr id="10" name="矩形 9"/>
            <p:cNvSpPr/>
            <p:nvPr/>
          </p:nvSpPr>
          <p:spPr>
            <a:xfrm>
              <a:off x="5018745" y="26376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>
            <a:xfrm>
              <a:off x="5018744" y="891110"/>
              <a:ext cx="4174682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2.</a:t>
              </a:r>
              <a:r>
                <a:rPr kumimoji="0" lang="zh-TW" altLang="en-US" sz="2585" dirty="0"/>
                <a:t>館藏查詢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23090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4" y="1425134"/>
            <a:ext cx="7501914" cy="263901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9358" y="3449916"/>
            <a:ext cx="3338732" cy="71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en-US" altLang="zh-TW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室：</a:t>
            </a:r>
            <a:endParaRPr lang="en-US" altLang="zh-TW" sz="2215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46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圖書放置的館室、樓層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860181" y="2720991"/>
            <a:ext cx="1500554" cy="778867"/>
            <a:chOff x="1016000" y="2052320"/>
            <a:chExt cx="1625600" cy="843773"/>
          </a:xfrm>
        </p:grpSpPr>
        <p:cxnSp>
          <p:nvCxnSpPr>
            <p:cNvPr id="24" name="直線接點 23"/>
            <p:cNvCxnSpPr/>
            <p:nvPr/>
          </p:nvCxnSpPr>
          <p:spPr>
            <a:xfrm flipH="1" flipV="1">
              <a:off x="1036320" y="2052320"/>
              <a:ext cx="1605280" cy="1016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/>
            <p:nvPr/>
          </p:nvCxnSpPr>
          <p:spPr>
            <a:xfrm>
              <a:off x="1016000" y="2052320"/>
              <a:ext cx="0" cy="84377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 rot="16200000" flipH="1">
            <a:off x="2775159" y="3243357"/>
            <a:ext cx="1509932" cy="413119"/>
            <a:chOff x="1016000" y="2052320"/>
            <a:chExt cx="1625600" cy="843773"/>
          </a:xfrm>
        </p:grpSpPr>
        <p:cxnSp>
          <p:nvCxnSpPr>
            <p:cNvPr id="29" name="直線接點 28"/>
            <p:cNvCxnSpPr/>
            <p:nvPr/>
          </p:nvCxnSpPr>
          <p:spPr>
            <a:xfrm flipH="1" flipV="1">
              <a:off x="1036320" y="2052320"/>
              <a:ext cx="1605280" cy="1016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1016000" y="2052320"/>
              <a:ext cx="0" cy="84377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字方塊 30"/>
          <p:cNvSpPr txBox="1"/>
          <p:nvPr/>
        </p:nvSpPr>
        <p:spPr>
          <a:xfrm>
            <a:off x="2974644" y="4172594"/>
            <a:ext cx="2827639" cy="71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索書號：</a:t>
            </a:r>
            <a:endParaRPr lang="en-US" altLang="zh-TW" sz="2215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46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此書在書架上排列的位置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6061194" y="3746442"/>
            <a:ext cx="2770983" cy="128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215" dirty="0">
                <a:solidFill>
                  <a:srgbClr val="54A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狀態：</a:t>
            </a:r>
            <a:endParaRPr lang="en-US" altLang="zh-TW" sz="2215" dirty="0">
              <a:solidFill>
                <a:srgbClr val="54A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46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「書在館」表示可以外借；</a:t>
            </a:r>
            <a:endParaRPr lang="en-US" altLang="zh-TW" sz="1846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46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「已被外借」可利用</a:t>
            </a:r>
            <a:r>
              <a:rPr lang="zh-TW" altLang="en-US" sz="1846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zh-TW" altLang="en-US" sz="1846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5672100" y="2347802"/>
            <a:ext cx="1059766" cy="1457241"/>
            <a:chOff x="6144775" y="1701636"/>
            <a:chExt cx="2296160" cy="1655187"/>
          </a:xfrm>
        </p:grpSpPr>
        <p:cxnSp>
          <p:nvCxnSpPr>
            <p:cNvPr id="33" name="直線接點 32"/>
            <p:cNvCxnSpPr/>
            <p:nvPr/>
          </p:nvCxnSpPr>
          <p:spPr>
            <a:xfrm flipV="1">
              <a:off x="6144775" y="1701636"/>
              <a:ext cx="2296160" cy="312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>
              <a:off x="6157721" y="1701636"/>
              <a:ext cx="0" cy="30909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/>
            <p:cNvCxnSpPr/>
            <p:nvPr/>
          </p:nvCxnSpPr>
          <p:spPr>
            <a:xfrm flipH="1">
              <a:off x="8432801" y="1701636"/>
              <a:ext cx="8134" cy="1655187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群組 5"/>
          <p:cNvGrpSpPr/>
          <p:nvPr/>
        </p:nvGrpSpPr>
        <p:grpSpPr>
          <a:xfrm>
            <a:off x="5018744" y="29244"/>
            <a:ext cx="4174682" cy="1278251"/>
            <a:chOff x="5018744" y="263769"/>
            <a:chExt cx="4174682" cy="1278251"/>
          </a:xfrm>
        </p:grpSpPr>
        <p:sp>
          <p:nvSpPr>
            <p:cNvPr id="18" name="矩形 17"/>
            <p:cNvSpPr/>
            <p:nvPr/>
          </p:nvSpPr>
          <p:spPr>
            <a:xfrm>
              <a:off x="5018745" y="26376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9" name="Rectangle 2"/>
            <p:cNvSpPr txBox="1">
              <a:spLocks noChangeArrowheads="1"/>
            </p:cNvSpPr>
            <p:nvPr/>
          </p:nvSpPr>
          <p:spPr>
            <a:xfrm>
              <a:off x="5018744" y="891110"/>
              <a:ext cx="4174682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2.</a:t>
              </a:r>
              <a:r>
                <a:rPr kumimoji="0" lang="zh-TW" altLang="en-US" sz="2585" dirty="0"/>
                <a:t>館藏查詢</a:t>
              </a:r>
              <a:endParaRPr kumimoji="0" lang="en-US" altLang="zh-TW" sz="2585" dirty="0"/>
            </a:p>
          </p:txBody>
        </p:sp>
      </p:grpSp>
      <p:sp>
        <p:nvSpPr>
          <p:cNvPr id="2" name="矩形圖說文字 1"/>
          <p:cNvSpPr/>
          <p:nvPr/>
        </p:nvSpPr>
        <p:spPr>
          <a:xfrm>
            <a:off x="6201984" y="5024899"/>
            <a:ext cx="2630194" cy="1165418"/>
          </a:xfrm>
          <a:prstGeom prst="wedgeRectCallout">
            <a:avLst>
              <a:gd name="adj1" fmla="val 35544"/>
              <a:gd name="adj2" fmla="val -8137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46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預約書回到流通櫃台將寄發通知信，請讀者</a:t>
            </a:r>
            <a:r>
              <a:rPr lang="en-US" altLang="zh-TW" sz="1846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846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日內取書。</a:t>
            </a:r>
          </a:p>
        </p:txBody>
      </p:sp>
      <p:sp>
        <p:nvSpPr>
          <p:cNvPr id="3" name="矩形 2"/>
          <p:cNvSpPr/>
          <p:nvPr/>
        </p:nvSpPr>
        <p:spPr>
          <a:xfrm>
            <a:off x="7106085" y="2852985"/>
            <a:ext cx="593125" cy="2990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</p:spTree>
    <p:extLst>
      <p:ext uri="{BB962C8B-B14F-4D97-AF65-F5344CB8AC3E}">
        <p14:creationId xmlns:p14="http://schemas.microsoft.com/office/powerpoint/2010/main" val="35707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357723"/>
              </p:ext>
            </p:extLst>
          </p:nvPr>
        </p:nvGraphicFramePr>
        <p:xfrm>
          <a:off x="649224" y="1736212"/>
          <a:ext cx="7791390" cy="244895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5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8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81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身分別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冊數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endParaRPr lang="en-US" altLang="zh-TW" sz="2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altLang="en-US" sz="15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到期前</a:t>
                      </a:r>
                      <a:r>
                        <a:rPr lang="en-US" altLang="zh-TW" sz="15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15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天辦理</a:t>
                      </a:r>
                      <a:r>
                        <a:rPr lang="zh-TW" altLang="en-US" sz="15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altLang="en-US" sz="15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預約冊數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大學生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四週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研究生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八週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教職員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八週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sz="2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1243280" y="5353018"/>
            <a:ext cx="7550929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15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館藏查詢：</a:t>
            </a:r>
            <a:r>
              <a:rPr lang="en-US" altLang="zh-TW" sz="2215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http://hylib.lib.nttu.edu.tw/webpac/webpacIndex.jsp</a:t>
            </a:r>
            <a:endParaRPr lang="zh-TW" altLang="en-US" sz="2215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164552" y="4371330"/>
            <a:ext cx="4093563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46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如有其他讀者預約，借期縮短為三週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5018744" y="55944"/>
            <a:ext cx="4174682" cy="1278251"/>
            <a:chOff x="5018744" y="263769"/>
            <a:chExt cx="4174682" cy="1278251"/>
          </a:xfrm>
        </p:grpSpPr>
        <p:sp>
          <p:nvSpPr>
            <p:cNvPr id="9" name="矩形 8"/>
            <p:cNvSpPr/>
            <p:nvPr/>
          </p:nvSpPr>
          <p:spPr>
            <a:xfrm>
              <a:off x="5018745" y="263769"/>
              <a:ext cx="4102443" cy="66461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zh-TW" altLang="en-US" sz="2954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館藏</a:t>
              </a:r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>
            <a:xfrm>
              <a:off x="5018744" y="891110"/>
              <a:ext cx="4174682" cy="65091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vert="horz" lIns="84406" tIns="42203" rIns="84406" bIns="42203" rtlCol="0" anchor="ctr">
              <a:normAutofit/>
            </a:bodyPr>
            <a:lstStyle>
              <a:lvl1pPr algn="l" defTabSz="74295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75" kern="120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  <a:defRPr/>
              </a:pPr>
              <a:r>
                <a:rPr lang="en-US" altLang="zh-TW" sz="2585" dirty="0"/>
                <a:t>Part</a:t>
              </a:r>
              <a:r>
                <a:rPr kumimoji="0" lang="en-US" altLang="zh-TW" sz="2585" dirty="0"/>
                <a:t> 2.</a:t>
              </a:r>
              <a:r>
                <a:rPr kumimoji="0" lang="zh-TW" altLang="en-US" sz="2585" dirty="0"/>
                <a:t>館藏查詢</a:t>
              </a:r>
              <a:endParaRPr kumimoji="0" lang="en-US" altLang="zh-TW" sz="2585" dirty="0"/>
            </a:p>
          </p:txBody>
        </p:sp>
      </p:grpSp>
    </p:spTree>
    <p:extLst>
      <p:ext uri="{BB962C8B-B14F-4D97-AF65-F5344CB8AC3E}">
        <p14:creationId xmlns:p14="http://schemas.microsoft.com/office/powerpoint/2010/main" val="24545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09995" y="47638"/>
            <a:ext cx="4022599" cy="66461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館際合作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34307" r="21603" b="30636"/>
          <a:stretch/>
        </p:blipFill>
        <p:spPr>
          <a:xfrm>
            <a:off x="6695773" y="3327807"/>
            <a:ext cx="1890446" cy="2404153"/>
          </a:xfrm>
          <a:prstGeom prst="rect">
            <a:avLst/>
          </a:prstGeom>
        </p:spPr>
      </p:pic>
      <p:sp>
        <p:nvSpPr>
          <p:cNvPr id="4" name="雲朵形圖說文字 3"/>
          <p:cNvSpPr/>
          <p:nvPr/>
        </p:nvSpPr>
        <p:spPr>
          <a:xfrm>
            <a:off x="717349" y="991270"/>
            <a:ext cx="7754816" cy="2611001"/>
          </a:xfrm>
          <a:prstGeom prst="cloudCallout">
            <a:avLst>
              <a:gd name="adj1" fmla="val 31193"/>
              <a:gd name="adj2" fmla="val 65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想借的書借不到的時候</a:t>
            </a:r>
            <a:r>
              <a:rPr lang="en-US" altLang="zh-TW" sz="32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32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" y="869927"/>
            <a:ext cx="9132594" cy="54646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751254" y="2658387"/>
            <a:ext cx="2315438" cy="3421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</p:spTree>
    <p:extLst>
      <p:ext uri="{BB962C8B-B14F-4D97-AF65-F5344CB8AC3E}">
        <p14:creationId xmlns:p14="http://schemas.microsoft.com/office/powerpoint/2010/main" val="24318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館際合作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27291"/>
              </p:ext>
            </p:extLst>
          </p:nvPr>
        </p:nvGraphicFramePr>
        <p:xfrm>
          <a:off x="342187" y="1180281"/>
          <a:ext cx="8623121" cy="46953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3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315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借還書地點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東部地區大學校院圖書館互惠借書服務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東華、慈大、慈科大等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東大、他館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教育大學館際互借借書證服務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北市大、中教大等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另辦借書證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802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簽約合作館館際互借借書證服務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台大、成大、史前博物館等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至東大圖資館借用借書證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南區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虛擬館際借書證服務系統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高科大、屏科大等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另辦借書證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他館</a:t>
                      </a: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560"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全國文獻傳遞服務系統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(NDDS)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全國圖書館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申請帳號並審核通過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東大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5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2684" b="2026"/>
          <a:stretch/>
        </p:blipFill>
        <p:spPr>
          <a:xfrm>
            <a:off x="530352" y="347564"/>
            <a:ext cx="8005191" cy="6096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87152" y="3914291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</p:spTree>
    <p:extLst>
      <p:ext uri="{BB962C8B-B14F-4D97-AF65-F5344CB8AC3E}">
        <p14:creationId xmlns:p14="http://schemas.microsoft.com/office/powerpoint/2010/main" val="34844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03104" y="3740555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31" y="228692"/>
            <a:ext cx="5767443" cy="6711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55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03104" y="3740555"/>
            <a:ext cx="1179497" cy="26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6" y="137831"/>
            <a:ext cx="7237105" cy="672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" y="150436"/>
            <a:ext cx="9142094" cy="63052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283" y="3670660"/>
            <a:ext cx="1820821" cy="1075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1"/>
          </a:p>
        </p:txBody>
      </p:sp>
    </p:spTree>
    <p:extLst>
      <p:ext uri="{BB962C8B-B14F-4D97-AF65-F5344CB8AC3E}">
        <p14:creationId xmlns:p14="http://schemas.microsoft.com/office/powerpoint/2010/main" val="40556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89781" y="928385"/>
            <a:ext cx="8740774" cy="8716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58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還是借不到書嗎？您還可以</a:t>
            </a:r>
            <a:r>
              <a:rPr lang="en-US" altLang="zh-TW" sz="258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defRPr/>
            </a:pPr>
            <a:r>
              <a:rPr lang="zh-TW" altLang="en-US" sz="258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推薦學校購買：</a:t>
            </a:r>
            <a:r>
              <a:rPr lang="en-US" altLang="zh-TW" sz="258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85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如圖書、視聽媒體</a:t>
            </a:r>
          </a:p>
        </p:txBody>
      </p:sp>
      <p:pic>
        <p:nvPicPr>
          <p:cNvPr id="22" name="圖片 2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1" y="1819772"/>
            <a:ext cx="8740774" cy="532888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5965463" y="1800014"/>
            <a:ext cx="741405" cy="334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  <p:sp>
        <p:nvSpPr>
          <p:cNvPr id="24" name="矩形 23"/>
          <p:cNvSpPr/>
          <p:nvPr/>
        </p:nvSpPr>
        <p:spPr>
          <a:xfrm>
            <a:off x="5676369" y="1356939"/>
            <a:ext cx="1319592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215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215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751285" y="1790135"/>
            <a:ext cx="530915" cy="3231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825" b="1" dirty="0" smtClean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1500" b="1" dirty="0" smtClean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1</a:t>
            </a:r>
            <a:endParaRPr lang="zh-TW" altLang="en-US" sz="1500" b="1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10091" y="2287558"/>
            <a:ext cx="2200063" cy="204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" name="矩形 9"/>
          <p:cNvSpPr/>
          <p:nvPr/>
        </p:nvSpPr>
        <p:spPr>
          <a:xfrm>
            <a:off x="6310091" y="2512589"/>
            <a:ext cx="2200063" cy="11450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登入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帳號密碼</a:t>
            </a:r>
            <a:endParaRPr lang="en-US" altLang="zh-TW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*證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號預設</a:t>
            </a:r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為學號</a:t>
            </a:r>
            <a:r>
              <a:rPr lang="en-US" altLang="zh-TW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+0</a:t>
            </a:r>
            <a:r>
              <a:rPr lang="en-US" altLang="zh-TW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</a:t>
            </a:r>
          </a:p>
          <a:p>
            <a:r>
              <a:rPr lang="zh-TW" altLang="en-US" sz="1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1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密碼預設為身分證字號後四碼</a:t>
            </a:r>
            <a:endParaRPr lang="en-US" altLang="zh-TW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779176" y="3085094"/>
            <a:ext cx="530915" cy="3231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825" b="1" dirty="0" smtClean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1500" b="1" dirty="0" smtClean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2</a:t>
            </a:r>
            <a:endParaRPr lang="zh-TW" altLang="en-US" sz="1500" b="1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3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880171" y="2327031"/>
            <a:ext cx="5206137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圖資館資源與服務</a:t>
            </a:r>
            <a:endParaRPr lang="zh-TW" altLang="en-US" sz="4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62" b="90959" l="20969" r="58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0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08106" y="1715855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chemeClr val="bg1"/>
                </a:solidFill>
                <a:latin typeface="Microsoft JhengHei UI" pitchFamily="34" charset="-120"/>
                <a:ea typeface="Microsoft JhengHei UI" pitchFamily="34" charset="-120"/>
              </a:rPr>
              <a:t>ste</a:t>
            </a:r>
            <a:r>
              <a:rPr lang="en-US" altLang="zh-TW" sz="2000" dirty="0">
                <a:solidFill>
                  <a:schemeClr val="bg1"/>
                </a:solidFill>
                <a:latin typeface="Microsoft JhengHei UI" pitchFamily="34" charset="-120"/>
                <a:ea typeface="Microsoft JhengHei UI" pitchFamily="34" charset="-120"/>
              </a:rPr>
              <a:t>2</a:t>
            </a:r>
            <a:endParaRPr lang="zh-TW" altLang="en-US" sz="2000" dirty="0">
              <a:solidFill>
                <a:schemeClr val="bg1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pic>
        <p:nvPicPr>
          <p:cNvPr id="14" name="Picture 2" descr="C:\Users\nttu\Desktop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12419" b="21662"/>
          <a:stretch/>
        </p:blipFill>
        <p:spPr bwMode="auto">
          <a:xfrm>
            <a:off x="539552" y="1159474"/>
            <a:ext cx="8136904" cy="23133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2153750" y="2079870"/>
            <a:ext cx="701917" cy="135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6" name="矩形 15"/>
          <p:cNvSpPr/>
          <p:nvPr/>
        </p:nvSpPr>
        <p:spPr>
          <a:xfrm>
            <a:off x="2153750" y="2214885"/>
            <a:ext cx="989948" cy="202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選擇網路推薦</a:t>
            </a:r>
            <a:endParaRPr lang="en-US" altLang="zh-TW" sz="8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438615" y="2079183"/>
            <a:ext cx="644728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20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3</a:t>
            </a:r>
            <a:endParaRPr lang="zh-TW" altLang="en-US" sz="2000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pic>
        <p:nvPicPr>
          <p:cNvPr id="18" name="Picture 4" descr="C:\Users\nttu\Desktop\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r="12505" b="19949"/>
          <a:stretch/>
        </p:blipFill>
        <p:spPr bwMode="auto">
          <a:xfrm>
            <a:off x="467544" y="3742847"/>
            <a:ext cx="8280920" cy="2013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853306" y="5087709"/>
            <a:ext cx="644728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20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4</a:t>
            </a:r>
            <a:endParaRPr lang="zh-TW" altLang="en-US" sz="2000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03527" y="5106545"/>
            <a:ext cx="1300444" cy="2812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輸入推薦書名</a:t>
            </a:r>
            <a:endParaRPr lang="en-US" altLang="zh-TW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1" name="肘形接點 20"/>
          <p:cNvCxnSpPr/>
          <p:nvPr/>
        </p:nvCxnSpPr>
        <p:spPr>
          <a:xfrm flipV="1">
            <a:off x="2648724" y="5106545"/>
            <a:ext cx="3994773" cy="197737"/>
          </a:xfrm>
          <a:prstGeom prst="bentConnector3">
            <a:avLst>
              <a:gd name="adj1" fmla="val 9996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643496" y="1495765"/>
            <a:ext cx="432048" cy="162019"/>
          </a:xfrm>
          <a:prstGeom prst="rect">
            <a:avLst/>
          </a:prstGeom>
          <a:solidFill>
            <a:srgbClr val="55C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3" name="矩形 22"/>
          <p:cNvSpPr/>
          <p:nvPr/>
        </p:nvSpPr>
        <p:spPr>
          <a:xfrm>
            <a:off x="6789769" y="4120888"/>
            <a:ext cx="432048" cy="162019"/>
          </a:xfrm>
          <a:prstGeom prst="rect">
            <a:avLst/>
          </a:prstGeom>
          <a:solidFill>
            <a:srgbClr val="55C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4" name="矩形 23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8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pic>
        <p:nvPicPr>
          <p:cNvPr id="24" name="Picture 3" descr="C:\Users\nttu\Desktop\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r="11834"/>
          <a:stretch/>
        </p:blipFill>
        <p:spPr bwMode="auto">
          <a:xfrm>
            <a:off x="395536" y="1283282"/>
            <a:ext cx="8208912" cy="42914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827584" y="3050959"/>
            <a:ext cx="7056784" cy="135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6" name="矩形 25"/>
          <p:cNvSpPr/>
          <p:nvPr/>
        </p:nvSpPr>
        <p:spPr>
          <a:xfrm>
            <a:off x="1259632" y="3185974"/>
            <a:ext cx="1776197" cy="2812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點選正確項目</a:t>
            </a:r>
            <a:endParaRPr lang="en-US" altLang="zh-TW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向右箭號 26"/>
          <p:cNvSpPr/>
          <p:nvPr/>
        </p:nvSpPr>
        <p:spPr>
          <a:xfrm rot="16200000">
            <a:off x="1321636" y="3258478"/>
            <a:ext cx="175433" cy="13624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8" name="文字方塊 27"/>
          <p:cNvSpPr txBox="1"/>
          <p:nvPr/>
        </p:nvSpPr>
        <p:spPr>
          <a:xfrm>
            <a:off x="551746" y="3213556"/>
            <a:ext cx="644728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20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5</a:t>
            </a:r>
            <a:endParaRPr lang="zh-TW" altLang="en-US" sz="2000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88224" y="1625305"/>
            <a:ext cx="432048" cy="162019"/>
          </a:xfrm>
          <a:prstGeom prst="rect">
            <a:avLst/>
          </a:prstGeom>
          <a:solidFill>
            <a:srgbClr val="55C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" name="矩形 8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5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pic>
        <p:nvPicPr>
          <p:cNvPr id="4098" name="Picture 2" descr="C:\Users\nttu\Desktop\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3994" r="8328" b="8963"/>
          <a:stretch/>
        </p:blipFill>
        <p:spPr bwMode="auto">
          <a:xfrm>
            <a:off x="802233" y="1327533"/>
            <a:ext cx="7802217" cy="39016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186407" y="1495981"/>
            <a:ext cx="918051" cy="270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3104458" y="1508787"/>
            <a:ext cx="3138535" cy="267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確認*號欄位皆填寫完畢，即可確定送出</a:t>
            </a:r>
            <a:endParaRPr lang="en-US" altLang="zh-TW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9" name="Picture 3" descr="C:\Users\nttu\Desktop\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r="42452" b="12145"/>
          <a:stretch/>
        </p:blipFill>
        <p:spPr bwMode="auto">
          <a:xfrm>
            <a:off x="1891883" y="4945445"/>
            <a:ext cx="2425148" cy="8598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4572003" y="5278935"/>
            <a:ext cx="2688296" cy="267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視窗彈跳出推薦成功即完成推薦</a:t>
            </a:r>
            <a:endParaRPr lang="en-US" altLang="zh-TW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47666" y="1512707"/>
            <a:ext cx="644728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Step</a:t>
            </a:r>
            <a:r>
              <a:rPr lang="en-US" altLang="zh-TW" sz="20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6</a:t>
            </a:r>
            <a:endParaRPr lang="zh-TW" altLang="en-US" sz="2000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04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pic>
        <p:nvPicPr>
          <p:cNvPr id="11" name="Picture 2" descr="C:\Users\nttu\Desktop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5760" r="15460" b="3461"/>
          <a:stretch/>
        </p:blipFill>
        <p:spPr bwMode="auto">
          <a:xfrm>
            <a:off x="755577" y="998731"/>
            <a:ext cx="7488833" cy="48240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403648" y="3212977"/>
            <a:ext cx="6192688" cy="756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3995936" y="3483006"/>
            <a:ext cx="3600400" cy="6120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出現此畫面表示欲推薦書籍已為館藏，請直接至圖書館借閱使用；或已有其他人推薦購買，便不再購置複本。</a:t>
            </a:r>
            <a:endParaRPr lang="en-US" altLang="zh-TW" sz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97022" y="3232794"/>
            <a:ext cx="793807" cy="27699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請注意</a:t>
            </a:r>
            <a:r>
              <a:rPr lang="en-US" altLang="zh-TW" sz="1200" dirty="0">
                <a:solidFill>
                  <a:srgbClr val="FF0000"/>
                </a:solidFill>
                <a:latin typeface="Microsoft JhengHei UI" pitchFamily="34" charset="-120"/>
                <a:ea typeface="Microsoft JhengHei UI" pitchFamily="34" charset="-120"/>
              </a:rPr>
              <a:t>!!</a:t>
            </a:r>
            <a:endParaRPr lang="zh-TW" altLang="en-US" sz="3200" dirty="0">
              <a:solidFill>
                <a:srgbClr val="FF0000"/>
              </a:solidFill>
              <a:latin typeface="Microsoft JhengHei UI" pitchFamily="34" charset="-120"/>
              <a:ea typeface="Microsoft JhengHei UI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49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pic>
        <p:nvPicPr>
          <p:cNvPr id="7" name="Picture 2" descr="C:\Users\nttu\Desktop\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9"/>
          <a:stretch/>
        </p:blipFill>
        <p:spPr bwMode="auto">
          <a:xfrm>
            <a:off x="251520" y="1484784"/>
            <a:ext cx="8628587" cy="4050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914092" y="1808819"/>
            <a:ext cx="4320480" cy="56406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當無法透過網路推薦找到欲推薦書籍時，可利用手動推薦，填寫並確認*號欄位無誤後即可確定送出。</a:t>
            </a:r>
          </a:p>
        </p:txBody>
      </p:sp>
      <p:sp>
        <p:nvSpPr>
          <p:cNvPr id="9" name="矩形 8"/>
          <p:cNvSpPr/>
          <p:nvPr/>
        </p:nvSpPr>
        <p:spPr>
          <a:xfrm>
            <a:off x="2909629" y="1538790"/>
            <a:ext cx="1008112" cy="270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矩形 5"/>
          <p:cNvSpPr/>
          <p:nvPr/>
        </p:nvSpPr>
        <p:spPr>
          <a:xfrm>
            <a:off x="5109995" y="47636"/>
            <a:ext cx="4022599" cy="66461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圖書推薦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  <a:endParaRPr lang="zh-TW" altLang="en-US" sz="276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版面配置區 5"/>
          <p:cNvSpPr txBox="1">
            <a:spLocks/>
          </p:cNvSpPr>
          <p:nvPr/>
        </p:nvSpPr>
        <p:spPr>
          <a:xfrm>
            <a:off x="599539" y="1373515"/>
            <a:ext cx="7145968" cy="4122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20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每位東大在學學生都有兩組學校信箱可以使用</a:t>
            </a:r>
            <a:endParaRPr kumimoji="0" lang="en-US" altLang="zh-TW" sz="20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84925" y="1860894"/>
            <a:ext cx="4064777" cy="446227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dirty="0" err="1" smtClean="0"/>
              <a:t>WebMail</a:t>
            </a:r>
            <a:endParaRPr lang="en-US" altLang="zh-TW" dirty="0" smtClean="0"/>
          </a:p>
          <a:p>
            <a:pPr algn="ctr"/>
            <a:r>
              <a:rPr kumimoji="0"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@ms10</a:t>
            </a:r>
            <a:r>
              <a:rPr kumimoji="0"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0"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.nttu.edu.tw</a:t>
            </a:r>
          </a:p>
          <a:p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學部學生帳號：學號前加ｕ </a:t>
            </a:r>
            <a:endParaRPr lang="en-US" altLang="zh-TW" sz="16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u10501001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研究所學生帳號：學號前加 </a:t>
            </a:r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</a:p>
          <a:p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g10501001)</a:t>
            </a:r>
            <a:b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進修部學生帳號：學號前加 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 </a:t>
            </a:r>
            <a:endParaRPr lang="en-US" altLang="zh-TW" sz="16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例：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b10501001)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不分大學部或研究所</a:t>
            </a: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完整帳號為：</a:t>
            </a:r>
            <a:b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帳號＠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ms105.nttu.edu.tw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（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ms105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學年入學）</a:t>
            </a:r>
            <a:b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如大學部：</a:t>
            </a:r>
            <a:r>
              <a:rPr lang="en-US" altLang="zh-TW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u10501001@ms105.nttu.edu.tw</a:t>
            </a: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</a:t>
            </a:r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密碼：身分</a:t>
            </a:r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證字號後四碼加出生月日四碼</a:t>
            </a:r>
            <a:endParaRPr lang="en-US" altLang="zh-TW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4668619" y="1860894"/>
            <a:ext cx="3905026" cy="446227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kumimoji="0"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kumimoji="0"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@gm.nttu.edu.tw</a:t>
            </a:r>
          </a:p>
          <a:p>
            <a:pPr marL="0" indent="0" fontAlgn="auto">
              <a:spcAft>
                <a:spcPts val="0"/>
              </a:spcAft>
              <a:buNone/>
            </a:pPr>
            <a:endParaRPr kumimoji="0" lang="en-US" altLang="zh-TW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帳號：學號</a:t>
            </a:r>
            <a:r>
              <a:rPr kumimoji="0" lang="en-US" altLang="zh-TW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@gm.nttu.edu.tw</a:t>
            </a:r>
            <a:endParaRPr kumimoji="0" lang="en-US" altLang="zh-TW" sz="1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預設密碼：身分</a:t>
            </a:r>
            <a:r>
              <a:rPr kumimoji="0" lang="zh-TW" altLang="en-US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證字號後四碼加出生月日四</a:t>
            </a:r>
            <a:r>
              <a:rPr kumimoji="0"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</a:t>
            </a:r>
            <a:endParaRPr kumimoji="0" lang="en-US" altLang="zh-TW" sz="18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65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" y="1700561"/>
            <a:ext cx="6381750" cy="4514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1700561"/>
            <a:ext cx="4143375" cy="3552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3683976" y="5567656"/>
            <a:ext cx="2414652" cy="449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文字版面配置區 5"/>
          <p:cNvSpPr txBox="1">
            <a:spLocks/>
          </p:cNvSpPr>
          <p:nvPr/>
        </p:nvSpPr>
        <p:spPr>
          <a:xfrm>
            <a:off x="0" y="1386291"/>
            <a:ext cx="4937760" cy="525675"/>
          </a:xfrm>
          <a:prstGeom prst="rect">
            <a:avLst/>
          </a:prstGeom>
          <a:noFill/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台東大學首頁</a:t>
            </a:r>
            <a:r>
              <a:rPr kumimoji="0"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0"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學生校友系統</a:t>
            </a:r>
            <a:r>
              <a:rPr kumimoji="0"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0" lang="en-US" altLang="zh-TW" sz="18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WebMail</a:t>
            </a:r>
            <a:endParaRPr kumimoji="0"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2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41561" y="87787"/>
            <a:ext cx="4094838" cy="63138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76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學校信箱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96" y="1463910"/>
            <a:ext cx="4638675" cy="5381625"/>
          </a:xfrm>
          <a:prstGeom prst="rect">
            <a:avLst/>
          </a:prstGeom>
        </p:spPr>
      </p:pic>
      <p:sp>
        <p:nvSpPr>
          <p:cNvPr id="9" name="文字版面配置區 5"/>
          <p:cNvSpPr txBox="1">
            <a:spLocks/>
          </p:cNvSpPr>
          <p:nvPr/>
        </p:nvSpPr>
        <p:spPr>
          <a:xfrm>
            <a:off x="4592668" y="993099"/>
            <a:ext cx="4341020" cy="735117"/>
          </a:xfrm>
          <a:prstGeom prst="rect">
            <a:avLst/>
          </a:prstGeom>
          <a:noFill/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直接使用</a:t>
            </a:r>
            <a:r>
              <a:rPr kumimoji="0"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  <a:r>
              <a:rPr kumimoji="0"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登入，登錄即啟用。</a:t>
            </a:r>
            <a:endParaRPr kumimoji="0"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啟用後，無限量雲端硬碟終身有效</a:t>
            </a:r>
            <a:r>
              <a:rPr kumimoji="0"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kumimoji="0"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82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47779" y="2327031"/>
            <a:ext cx="4638529" cy="774186"/>
          </a:xfrm>
          <a:prstGeom prst="rect">
            <a:avLst/>
          </a:prstGeom>
          <a:solidFill>
            <a:srgbClr val="33CCC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3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資訊檢索概念</a:t>
            </a:r>
            <a:endParaRPr lang="en-US" altLang="zh-TW" sz="443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 smtClean="0"/>
              <a:t>檢索技巧：布林邏輯</a:t>
            </a:r>
            <a:endParaRPr lang="zh-TW" altLang="en-US" dirty="0"/>
          </a:p>
        </p:txBody>
      </p:sp>
      <p:sp>
        <p:nvSpPr>
          <p:cNvPr id="6" name="직사각형 79"/>
          <p:cNvSpPr/>
          <p:nvPr/>
        </p:nvSpPr>
        <p:spPr>
          <a:xfrm>
            <a:off x="129700" y="3113637"/>
            <a:ext cx="25468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</a:t>
            </a:r>
          </a:p>
          <a:p>
            <a:pPr>
              <a:lnSpc>
                <a:spcPct val="150000"/>
              </a:lnSpc>
            </a:pP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社群媒體</a:t>
            </a:r>
            <a:r>
              <a:rPr lang="en-US" altLang="zh-TW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AND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大學生</a:t>
            </a:r>
            <a:endParaRPr lang="en-US" altLang="zh-TW" sz="1400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EX</a:t>
            </a:r>
            <a:r>
              <a:rPr lang="zh-TW" altLang="en-US" sz="1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「社群媒體對大學生的影響」</a:t>
            </a:r>
            <a:endParaRPr lang="en-US" altLang="ko-KR" sz="1400" u="sng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61836" y="1506611"/>
            <a:ext cx="2042400" cy="1260000"/>
            <a:chOff x="261836" y="1506611"/>
            <a:chExt cx="2042400" cy="1260000"/>
          </a:xfrm>
        </p:grpSpPr>
        <p:sp>
          <p:nvSpPr>
            <p:cNvPr id="8" name="자유형 42"/>
            <p:cNvSpPr/>
            <p:nvPr/>
          </p:nvSpPr>
          <p:spPr>
            <a:xfrm>
              <a:off x="1027821" y="1662653"/>
              <a:ext cx="513065" cy="972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00B05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261836" y="1506611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1044236" y="1506611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504556" y="1506611"/>
            <a:ext cx="2042400" cy="1260000"/>
            <a:chOff x="2944785" y="1659011"/>
            <a:chExt cx="2042400" cy="1260000"/>
          </a:xfrm>
        </p:grpSpPr>
        <p:sp>
          <p:nvSpPr>
            <p:cNvPr id="12" name="橢圓 11"/>
            <p:cNvSpPr/>
            <p:nvPr/>
          </p:nvSpPr>
          <p:spPr>
            <a:xfrm>
              <a:off x="2944785" y="1659011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橢圓 12"/>
            <p:cNvSpPr/>
            <p:nvPr/>
          </p:nvSpPr>
          <p:spPr>
            <a:xfrm>
              <a:off x="3727185" y="1659011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자유형 42"/>
            <p:cNvSpPr/>
            <p:nvPr/>
          </p:nvSpPr>
          <p:spPr>
            <a:xfrm>
              <a:off x="3716552" y="1801205"/>
              <a:ext cx="513065" cy="972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6743371" y="1518653"/>
            <a:ext cx="2042400" cy="1260000"/>
            <a:chOff x="6428109" y="1604233"/>
            <a:chExt cx="2042400" cy="1260000"/>
          </a:xfrm>
        </p:grpSpPr>
        <p:sp>
          <p:nvSpPr>
            <p:cNvPr id="16" name="橢圓 15"/>
            <p:cNvSpPr/>
            <p:nvPr/>
          </p:nvSpPr>
          <p:spPr>
            <a:xfrm>
              <a:off x="6428109" y="1604233"/>
              <a:ext cx="1260000" cy="12600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210509" y="1604233"/>
              <a:ext cx="1260000" cy="126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자유형 42"/>
            <p:cNvSpPr/>
            <p:nvPr/>
          </p:nvSpPr>
          <p:spPr>
            <a:xfrm>
              <a:off x="7205906" y="1738708"/>
              <a:ext cx="513065" cy="990000"/>
            </a:xfrm>
            <a:custGeom>
              <a:avLst/>
              <a:gdLst>
                <a:gd name="connsiteX0" fmla="*/ 292502 w 585004"/>
                <a:gd name="connsiteY0" fmla="*/ 0 h 1505514"/>
                <a:gd name="connsiteX1" fmla="*/ 324910 w 585004"/>
                <a:gd name="connsiteY1" fmla="*/ 35657 h 1505514"/>
                <a:gd name="connsiteX2" fmla="*/ 585004 w 585004"/>
                <a:gd name="connsiteY2" fmla="*/ 760172 h 1505514"/>
                <a:gd name="connsiteX3" fmla="*/ 390479 w 585004"/>
                <a:gd name="connsiteY3" fmla="*/ 1397002 h 1505514"/>
                <a:gd name="connsiteX4" fmla="*/ 363413 w 585004"/>
                <a:gd name="connsiteY4" fmla="*/ 1433197 h 1505514"/>
                <a:gd name="connsiteX5" fmla="*/ 333608 w 585004"/>
                <a:gd name="connsiteY5" fmla="*/ 1460286 h 1505514"/>
                <a:gd name="connsiteX6" fmla="*/ 292502 w 585004"/>
                <a:gd name="connsiteY6" fmla="*/ 1505514 h 1505514"/>
                <a:gd name="connsiteX7" fmla="*/ 251396 w 585004"/>
                <a:gd name="connsiteY7" fmla="*/ 1460286 h 1505514"/>
                <a:gd name="connsiteX8" fmla="*/ 221591 w 585004"/>
                <a:gd name="connsiteY8" fmla="*/ 1433197 h 1505514"/>
                <a:gd name="connsiteX9" fmla="*/ 194525 w 585004"/>
                <a:gd name="connsiteY9" fmla="*/ 1397002 h 1505514"/>
                <a:gd name="connsiteX10" fmla="*/ 0 w 585004"/>
                <a:gd name="connsiteY10" fmla="*/ 760172 h 1505514"/>
                <a:gd name="connsiteX11" fmla="*/ 260094 w 585004"/>
                <a:gd name="connsiteY11" fmla="*/ 35657 h 1505514"/>
                <a:gd name="connsiteX12" fmla="*/ 292502 w 585004"/>
                <a:gd name="connsiteY12" fmla="*/ 0 h 150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5004" h="1505514">
                  <a:moveTo>
                    <a:pt x="292502" y="0"/>
                  </a:moveTo>
                  <a:lnTo>
                    <a:pt x="324910" y="35657"/>
                  </a:lnTo>
                  <a:cubicBezTo>
                    <a:pt x="487396" y="232545"/>
                    <a:pt x="585004" y="484960"/>
                    <a:pt x="585004" y="760172"/>
                  </a:cubicBezTo>
                  <a:cubicBezTo>
                    <a:pt x="585004" y="996069"/>
                    <a:pt x="513292" y="1215216"/>
                    <a:pt x="390479" y="1397002"/>
                  </a:cubicBezTo>
                  <a:lnTo>
                    <a:pt x="363413" y="1433197"/>
                  </a:lnTo>
                  <a:lnTo>
                    <a:pt x="333608" y="1460286"/>
                  </a:lnTo>
                  <a:lnTo>
                    <a:pt x="292502" y="1505514"/>
                  </a:lnTo>
                  <a:lnTo>
                    <a:pt x="251396" y="1460286"/>
                  </a:lnTo>
                  <a:lnTo>
                    <a:pt x="221591" y="1433197"/>
                  </a:lnTo>
                  <a:lnTo>
                    <a:pt x="194525" y="1397002"/>
                  </a:lnTo>
                  <a:cubicBezTo>
                    <a:pt x="71712" y="1215216"/>
                    <a:pt x="0" y="996069"/>
                    <a:pt x="0" y="760172"/>
                  </a:cubicBezTo>
                  <a:cubicBezTo>
                    <a:pt x="0" y="484960"/>
                    <a:pt x="97608" y="232545"/>
                    <a:pt x="260094" y="35657"/>
                  </a:cubicBezTo>
                  <a:lnTo>
                    <a:pt x="292502" y="0"/>
                  </a:lnTo>
                  <a:close/>
                </a:path>
              </a:pathLst>
            </a:custGeom>
            <a:solidFill>
              <a:srgbClr val="F5F4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9" name="직사각형 79"/>
          <p:cNvSpPr/>
          <p:nvPr/>
        </p:nvSpPr>
        <p:spPr>
          <a:xfrm>
            <a:off x="3265756" y="3145127"/>
            <a:ext cx="31350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</a:t>
            </a:r>
            <a:endParaRPr lang="en-US" altLang="ko-KR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Instagram OR Facebook</a:t>
            </a:r>
            <a:endParaRPr lang="zh-TW" alt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常用於同義詞、相關詞串聯</a:t>
            </a:r>
            <a:endParaRPr lang="en-US" altLang="zh-TW" sz="1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EX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4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Instagram OR </a:t>
            </a:r>
            <a:r>
              <a:rPr lang="en-US" altLang="zh-TW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Facebook)AND</a:t>
            </a:r>
            <a:r>
              <a:rPr lang="zh-TW" altLang="en-US" sz="1400" u="sng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大學生</a:t>
            </a:r>
            <a:endParaRPr lang="ko-KR" altLang="en-US" sz="1000" b="1" u="sng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0" name="직사각형 79"/>
          <p:cNvSpPr/>
          <p:nvPr/>
        </p:nvSpPr>
        <p:spPr>
          <a:xfrm>
            <a:off x="6743372" y="3042170"/>
            <a:ext cx="2042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差</a:t>
            </a:r>
            <a:r>
              <a:rPr lang="zh-TW" alt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en-US" altLang="zh-TW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</a:t>
            </a:r>
            <a:endParaRPr lang="en-US" altLang="ko-KR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社群媒體 </a:t>
            </a:r>
            <a:r>
              <a:rPr lang="en-US" altLang="zh-TW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NOT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itchFamily="34" charset="-120"/>
                <a:ea typeface="微軟正黑體" pitchFamily="34" charset="-120"/>
              </a:rPr>
              <a:t>推特</a:t>
            </a:r>
            <a:endParaRPr lang="en-US" altLang="ko-KR" sz="1400" dirty="0">
              <a:solidFill>
                <a:prstClr val="black">
                  <a:lumMod val="75000"/>
                  <a:lumOff val="25000"/>
                </a:prst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8090" y="5535837"/>
            <a:ext cx="801971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and, or , not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組合關鍵字用以擴大或縮小檢索範圍的技巧。這是最常被讀者使用的限制欄位檢索法，同時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許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資料庫都有提供的檢索運算方式。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50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7" y="721741"/>
            <a:ext cx="8612707" cy="5731013"/>
          </a:xfrm>
        </p:spPr>
      </p:pic>
      <p:sp>
        <p:nvSpPr>
          <p:cNvPr id="10" name="橢圓 9"/>
          <p:cNvSpPr/>
          <p:nvPr/>
        </p:nvSpPr>
        <p:spPr>
          <a:xfrm>
            <a:off x="3594271" y="4193879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cxnSp>
        <p:nvCxnSpPr>
          <p:cNvPr id="9" name="直線接點 8"/>
          <p:cNvCxnSpPr/>
          <p:nvPr/>
        </p:nvCxnSpPr>
        <p:spPr>
          <a:xfrm>
            <a:off x="1683742" y="3782275"/>
            <a:ext cx="2000221" cy="48361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/>
          <p:cNvGrpSpPr/>
          <p:nvPr/>
        </p:nvGrpSpPr>
        <p:grpSpPr>
          <a:xfrm>
            <a:off x="337114" y="2576390"/>
            <a:ext cx="1742503" cy="1157754"/>
            <a:chOff x="1018354" y="3478443"/>
            <a:chExt cx="1742504" cy="1157755"/>
          </a:xfrm>
        </p:grpSpPr>
        <p:sp>
          <p:nvSpPr>
            <p:cNvPr id="11" name="文字方塊 10"/>
            <p:cNvSpPr txBox="1"/>
            <p:nvPr/>
          </p:nvSpPr>
          <p:spPr>
            <a:xfrm>
              <a:off x="1454089" y="3620534"/>
              <a:ext cx="1306769" cy="101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視聽區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語言學習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學習開放空間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18354" y="3478443"/>
              <a:ext cx="697627" cy="101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ln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1</a:t>
              </a:r>
              <a:endParaRPr lang="zh-TW" altLang="en-US" sz="1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cxnSp>
        <p:nvCxnSpPr>
          <p:cNvPr id="14" name="直線接點 13"/>
          <p:cNvCxnSpPr/>
          <p:nvPr/>
        </p:nvCxnSpPr>
        <p:spPr>
          <a:xfrm flipH="1" flipV="1">
            <a:off x="2213181" y="2576391"/>
            <a:ext cx="1750612" cy="108726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橢圓 14"/>
          <p:cNvSpPr/>
          <p:nvPr/>
        </p:nvSpPr>
        <p:spPr>
          <a:xfrm>
            <a:off x="3878723" y="3602311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18" name="群組 17"/>
          <p:cNvGrpSpPr/>
          <p:nvPr/>
        </p:nvGrpSpPr>
        <p:grpSpPr>
          <a:xfrm>
            <a:off x="1286435" y="1394065"/>
            <a:ext cx="979831" cy="1496224"/>
            <a:chOff x="7389134" y="1448033"/>
            <a:chExt cx="979830" cy="1496223"/>
          </a:xfrm>
        </p:grpSpPr>
        <p:sp>
          <p:nvSpPr>
            <p:cNvPr id="19" name="文字方塊 18"/>
            <p:cNvSpPr txBox="1"/>
            <p:nvPr/>
          </p:nvSpPr>
          <p:spPr>
            <a:xfrm>
              <a:off x="7600741" y="1928594"/>
              <a:ext cx="768223" cy="1015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/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期刊區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/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自習區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/>
              <a:endPara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389134" y="1448033"/>
              <a:ext cx="697626" cy="1015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ln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2</a:t>
              </a:r>
              <a:endParaRPr lang="zh-TW" altLang="en-US" sz="1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cxnSp>
        <p:nvCxnSpPr>
          <p:cNvPr id="24" name="直線接點 23"/>
          <p:cNvCxnSpPr>
            <a:endCxn id="30" idx="1"/>
          </p:cNvCxnSpPr>
          <p:nvPr/>
        </p:nvCxnSpPr>
        <p:spPr>
          <a:xfrm flipV="1">
            <a:off x="5632363" y="3556356"/>
            <a:ext cx="1017852" cy="32713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橢圓 24"/>
          <p:cNvSpPr/>
          <p:nvPr/>
        </p:nvSpPr>
        <p:spPr>
          <a:xfrm>
            <a:off x="5560355" y="3811479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28" name="群組 27"/>
          <p:cNvGrpSpPr/>
          <p:nvPr/>
        </p:nvGrpSpPr>
        <p:grpSpPr>
          <a:xfrm>
            <a:off x="6650215" y="3033136"/>
            <a:ext cx="1583085" cy="1193599"/>
            <a:chOff x="6648528" y="1721127"/>
            <a:chExt cx="1583085" cy="1193601"/>
          </a:xfrm>
        </p:grpSpPr>
        <p:sp>
          <p:nvSpPr>
            <p:cNvPr id="29" name="文字方塊 28"/>
            <p:cNvSpPr txBox="1"/>
            <p:nvPr/>
          </p:nvSpPr>
          <p:spPr>
            <a:xfrm>
              <a:off x="7104381" y="1899064"/>
              <a:ext cx="1127232" cy="101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中文書庫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兒童文學區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蛋泊區</a:t>
              </a: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648528" y="1721127"/>
              <a:ext cx="697627" cy="1015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ln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3</a:t>
              </a:r>
              <a:endParaRPr lang="zh-TW" altLang="en-US" sz="1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cxnSp>
        <p:nvCxnSpPr>
          <p:cNvPr id="31" name="直線接點 30"/>
          <p:cNvCxnSpPr/>
          <p:nvPr/>
        </p:nvCxnSpPr>
        <p:spPr>
          <a:xfrm flipV="1">
            <a:off x="5273657" y="2902886"/>
            <a:ext cx="573016" cy="51635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橢圓 31"/>
          <p:cNvSpPr/>
          <p:nvPr/>
        </p:nvSpPr>
        <p:spPr>
          <a:xfrm>
            <a:off x="5182869" y="3360263"/>
            <a:ext cx="144016" cy="14401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grpSp>
        <p:nvGrpSpPr>
          <p:cNvPr id="33" name="群組 32"/>
          <p:cNvGrpSpPr/>
          <p:nvPr/>
        </p:nvGrpSpPr>
        <p:grpSpPr>
          <a:xfrm>
            <a:off x="5319346" y="1837730"/>
            <a:ext cx="1987725" cy="1193599"/>
            <a:chOff x="6602960" y="1721127"/>
            <a:chExt cx="1987724" cy="1193601"/>
          </a:xfrm>
        </p:grpSpPr>
        <p:sp>
          <p:nvSpPr>
            <p:cNvPr id="34" name="文字方塊 33"/>
            <p:cNvSpPr txBox="1"/>
            <p:nvPr/>
          </p:nvSpPr>
          <p:spPr>
            <a:xfrm>
              <a:off x="7104381" y="1899064"/>
              <a:ext cx="1486303" cy="1015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  <a:endPara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中文書庫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西文書庫</a:t>
              </a:r>
              <a:endPara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樂譜、教科書區</a:t>
              </a: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6602960" y="1721127"/>
              <a:ext cx="697627" cy="1015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dirty="0">
                  <a:ln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4</a:t>
              </a:r>
              <a:endParaRPr lang="zh-TW" altLang="en-US" sz="18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標題 1"/>
          <p:cNvSpPr txBox="1">
            <a:spLocks/>
          </p:cNvSpPr>
          <p:nvPr/>
        </p:nvSpPr>
        <p:spPr>
          <a:xfrm>
            <a:off x="5101883" y="122448"/>
            <a:ext cx="3866272" cy="816511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75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kumimoji="0" lang="zh-TW" altLang="en-US" sz="3300" b="0" dirty="0" smtClean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空間介紹</a:t>
            </a:r>
            <a:endParaRPr kumimoji="0" lang="zh-TW" altLang="en-US" sz="3300" b="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40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zh-TW" altLang="en-US" dirty="0"/>
              <a:t>檢索</a:t>
            </a:r>
            <a:r>
              <a:rPr lang="zh-TW" altLang="en-US" dirty="0" smtClean="0"/>
              <a:t>技巧：精確檢索</a:t>
            </a:r>
            <a:endParaRPr lang="zh-TW" altLang="en-US" dirty="0"/>
          </a:p>
        </p:txBody>
      </p:sp>
      <p:sp>
        <p:nvSpPr>
          <p:cNvPr id="14" name="手繪多邊形 13"/>
          <p:cNvSpPr/>
          <p:nvPr/>
        </p:nvSpPr>
        <p:spPr>
          <a:xfrm>
            <a:off x="277866" y="733168"/>
            <a:ext cx="7842689" cy="706749"/>
          </a:xfrm>
          <a:custGeom>
            <a:avLst/>
            <a:gdLst>
              <a:gd name="connsiteX0" fmla="*/ 0 w 7886700"/>
              <a:gd name="connsiteY0" fmla="*/ 0 h 957375"/>
              <a:gd name="connsiteX1" fmla="*/ 7886700 w 7886700"/>
              <a:gd name="connsiteY1" fmla="*/ 0 h 957375"/>
              <a:gd name="connsiteX2" fmla="*/ 7886700 w 7886700"/>
              <a:gd name="connsiteY2" fmla="*/ 957375 h 957375"/>
              <a:gd name="connsiteX3" fmla="*/ 0 w 7886700"/>
              <a:gd name="connsiteY3" fmla="*/ 957375 h 957375"/>
              <a:gd name="connsiteX4" fmla="*/ 0 w 7886700"/>
              <a:gd name="connsiteY4" fmla="*/ 0 h 9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957375">
                <a:moveTo>
                  <a:pt x="0" y="0"/>
                </a:moveTo>
                <a:lnTo>
                  <a:pt x="7886700" y="0"/>
                </a:lnTo>
                <a:lnTo>
                  <a:pt x="7886700" y="957375"/>
                </a:lnTo>
                <a:lnTo>
                  <a:pt x="0" y="957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7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31750" rIns="177800" bIns="3175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適合用在包含多個字，且屬於專有名詞、不宜被拆開的關鍵詞組。例如：</a:t>
            </a:r>
            <a:r>
              <a:rPr lang="en-US" altLang="zh-TW" sz="2000" b="0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altLang="zh-TW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social marketing</a:t>
            </a:r>
            <a:r>
              <a:rPr lang="en-US" altLang="zh-TW" sz="2000" b="0" kern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endParaRPr lang="zh-TW" altLang="en-US" sz="2000" b="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6"/>
          <a:stretch/>
        </p:blipFill>
        <p:spPr bwMode="auto">
          <a:xfrm>
            <a:off x="342772" y="1439917"/>
            <a:ext cx="8697442" cy="5439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12859" r="12374"/>
          <a:stretch/>
        </p:blipFill>
        <p:spPr bwMode="auto">
          <a:xfrm>
            <a:off x="277866" y="1422400"/>
            <a:ext cx="8588268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1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US" dirty="0"/>
              <a:t>檢索</a:t>
            </a:r>
            <a:r>
              <a:rPr lang="zh-TW" altLang="en-US" dirty="0" smtClean="0"/>
              <a:t>技巧：限定欄位檢索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4" y="627287"/>
            <a:ext cx="7789748" cy="577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手繪多邊形 3"/>
          <p:cNvSpPr/>
          <p:nvPr/>
        </p:nvSpPr>
        <p:spPr>
          <a:xfrm>
            <a:off x="741604" y="6325731"/>
            <a:ext cx="7789748" cy="706749"/>
          </a:xfrm>
          <a:custGeom>
            <a:avLst/>
            <a:gdLst>
              <a:gd name="connsiteX0" fmla="*/ 0 w 7886700"/>
              <a:gd name="connsiteY0" fmla="*/ 0 h 957375"/>
              <a:gd name="connsiteX1" fmla="*/ 7886700 w 7886700"/>
              <a:gd name="connsiteY1" fmla="*/ 0 h 957375"/>
              <a:gd name="connsiteX2" fmla="*/ 7886700 w 7886700"/>
              <a:gd name="connsiteY2" fmla="*/ 957375 h 957375"/>
              <a:gd name="connsiteX3" fmla="*/ 0 w 7886700"/>
              <a:gd name="connsiteY3" fmla="*/ 957375 h 957375"/>
              <a:gd name="connsiteX4" fmla="*/ 0 w 7886700"/>
              <a:gd name="connsiteY4" fmla="*/ 0 h 9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6700" h="957375">
                <a:moveTo>
                  <a:pt x="0" y="0"/>
                </a:moveTo>
                <a:lnTo>
                  <a:pt x="7886700" y="0"/>
                </a:lnTo>
                <a:lnTo>
                  <a:pt x="7886700" y="957375"/>
                </a:lnTo>
                <a:lnTo>
                  <a:pt x="0" y="9573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7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0403" tIns="31750" rIns="177800" bIns="31750" numCol="1" spcCol="1270" anchor="t" anchorCtr="0">
            <a:noAutofit/>
          </a:bodyPr>
          <a:lstStyle/>
          <a:p>
            <a:pPr marL="0" lvl="1" algn="l" defTabSz="8890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zh-TW" altLang="en-US" sz="2000" b="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利用更多資料欄為的限定，讓使用者更快速、精確地找到符合需求的資料。</a:t>
            </a:r>
            <a:endParaRPr lang="zh-TW" altLang="en-US" sz="2000" b="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37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447779" y="2327031"/>
            <a:ext cx="4638529" cy="774186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43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電子資源介紹</a:t>
            </a:r>
            <a:endParaRPr lang="en-US" altLang="zh-TW" sz="443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982">
            <a:off x="6192293" y="3175382"/>
            <a:ext cx="3726017" cy="2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1" y="781712"/>
            <a:ext cx="7282876" cy="60762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86310" y="4909041"/>
            <a:ext cx="1198722" cy="239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</p:spTree>
    <p:extLst>
      <p:ext uri="{BB962C8B-B14F-4D97-AF65-F5344CB8AC3E}">
        <p14:creationId xmlns:p14="http://schemas.microsoft.com/office/powerpoint/2010/main" val="4378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82577" y="1598056"/>
            <a:ext cx="7623995" cy="3237667"/>
            <a:chOff x="1275185" y="1095136"/>
            <a:chExt cx="7623995" cy="3237667"/>
          </a:xfrm>
        </p:grpSpPr>
        <p:pic>
          <p:nvPicPr>
            <p:cNvPr id="8" name="圖片 7" descr="畫面剪輯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185" y="1095136"/>
              <a:ext cx="7623995" cy="313929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275185" y="3901916"/>
              <a:ext cx="7623995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</a:t>
              </a:r>
              <a:r>
                <a:rPr lang="en-US" altLang="zh-TW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JUMPER</a:t>
              </a:r>
              <a:r>
                <a:rPr lang="zh-TW" altLang="en-US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系統才能在本校訂購範圍內免費下載全文喔</a:t>
              </a:r>
              <a:r>
                <a:rPr lang="en-US" altLang="zh-TW" sz="22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22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7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6" y="1051559"/>
            <a:ext cx="8689768" cy="47263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932395" y="1051559"/>
            <a:ext cx="376050" cy="25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sp>
        <p:nvSpPr>
          <p:cNvPr id="2" name="文字版面配置區 1"/>
          <p:cNvSpPr txBox="1">
            <a:spLocks/>
          </p:cNvSpPr>
          <p:nvPr/>
        </p:nvSpPr>
        <p:spPr>
          <a:xfrm>
            <a:off x="6570920" y="1643432"/>
            <a:ext cx="2021763" cy="876484"/>
          </a:xfrm>
          <a:prstGeom prst="wedgeRoundRectCallout">
            <a:avLst>
              <a:gd name="adj1" fmla="val 23869"/>
              <a:gd name="adj2" fmla="val -8792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marL="171455" indent="-171455" algn="l" defTabSz="68581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6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72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80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89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98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815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723" indent="-171455" algn="l" defTabSz="68581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校外連線使用記得先登入喔</a:t>
            </a:r>
            <a:r>
              <a:rPr kumimoji="0"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kumimoji="0" lang="zh-TW" altLang="en-US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</a:pPr>
            <a:endParaRPr kumimoji="0"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773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738" y="1096065"/>
            <a:ext cx="5724525" cy="50673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618162" y="3075717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學號</a:t>
            </a:r>
            <a:r>
              <a:rPr lang="en-US" altLang="zh-TW" b="1" dirty="0" smtClean="0">
                <a:solidFill>
                  <a:srgbClr val="FF0000"/>
                </a:solidFill>
              </a:rPr>
              <a:t>+00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618162" y="3445049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預設為身分證後</a:t>
            </a:r>
            <a:r>
              <a:rPr lang="en-US" altLang="zh-TW" b="1" dirty="0" smtClean="0">
                <a:solidFill>
                  <a:srgbClr val="FF0000"/>
                </a:solidFill>
              </a:rPr>
              <a:t>4</a:t>
            </a:r>
            <a:r>
              <a:rPr lang="zh-TW" altLang="en-US" b="1" dirty="0" smtClean="0">
                <a:solidFill>
                  <a:srgbClr val="FF0000"/>
                </a:solidFill>
              </a:rPr>
              <a:t>碼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</p:spTree>
    <p:extLst>
      <p:ext uri="{BB962C8B-B14F-4D97-AF65-F5344CB8AC3E}">
        <p14:creationId xmlns:p14="http://schemas.microsoft.com/office/powerpoint/2010/main" val="40231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8679"/>
            <a:ext cx="9145799" cy="49743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89120" y="2112264"/>
            <a:ext cx="1307592" cy="5943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769864" y="1908863"/>
            <a:ext cx="283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點選電子資源，並輸入資料庫名稱</a:t>
            </a:r>
            <a:endParaRPr lang="zh-TW" altLang="en-US" sz="20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89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8679"/>
            <a:ext cx="9145799" cy="49743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89120" y="2112264"/>
            <a:ext cx="1307592" cy="5943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769864" y="1908863"/>
            <a:ext cx="283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點選電子資源，並輸入資料庫名稱</a:t>
            </a:r>
            <a:endParaRPr lang="zh-TW" altLang="en-US" sz="20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8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4"/>
          <a:stretch/>
        </p:blipFill>
        <p:spPr bwMode="auto">
          <a:xfrm>
            <a:off x="272200" y="271825"/>
            <a:ext cx="8716296" cy="59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168655" y="295090"/>
            <a:ext cx="991718" cy="25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72200" y="2926081"/>
            <a:ext cx="2214968" cy="33197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168655" y="586370"/>
            <a:ext cx="666444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也可以透過瀏覽的方式，依主題尋找適合的資料庫。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296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/>
          <a:stretch/>
        </p:blipFill>
        <p:spPr>
          <a:xfrm>
            <a:off x="-9144" y="3081528"/>
            <a:ext cx="4532376" cy="37764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8704" cy="30815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94132" y="5871124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 </a:t>
            </a:r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自助借書區</a:t>
            </a:r>
            <a:endParaRPr lang="en-US" altLang="zh-TW" dirty="0" smtClean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94955" y="2851873"/>
            <a:ext cx="3269271" cy="175432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新進書籍</a:t>
            </a:r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人臉辨識系統</a:t>
            </a:r>
            <a:r>
              <a:rPr lang="zh-TW" alt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註冊，即可自助借書</a:t>
            </a:r>
            <a:endParaRPr lang="en-US" altLang="zh-TW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7165" y="4682103"/>
            <a:ext cx="1595437" cy="1414463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6103459" y="5879157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426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775"/>
            <a:ext cx="9144000" cy="40833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37264" y="1804792"/>
            <a:ext cx="320556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或使用「系所瀏覽」，依各系常用資料庫分類。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53728" y="2093977"/>
            <a:ext cx="715352" cy="36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5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67"/>
            <a:ext cx="9144000" cy="15979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90560" y="1551433"/>
            <a:ext cx="963168" cy="365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0" y="2922065"/>
            <a:ext cx="8516539" cy="29341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16142" y="2636896"/>
            <a:ext cx="3205567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選擇你所屬的系</a:t>
            </a:r>
            <a:r>
              <a:rPr lang="zh-TW" altLang="en-US" sz="22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</a:t>
            </a:r>
          </a:p>
        </p:txBody>
      </p:sp>
    </p:spTree>
    <p:extLst>
      <p:ext uri="{BB962C8B-B14F-4D97-AF65-F5344CB8AC3E}">
        <p14:creationId xmlns:p14="http://schemas.microsoft.com/office/powerpoint/2010/main" val="300438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87183" y="953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</a:t>
            </a:r>
          </a:p>
        </p:txBody>
      </p:sp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2" y="718557"/>
            <a:ext cx="8964276" cy="5934903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318186" y="3812752"/>
            <a:ext cx="4619501" cy="1200329"/>
          </a:xfrm>
          <a:prstGeom prst="wedgeRectCallout">
            <a:avLst>
              <a:gd name="adj1" fmla="val -58675"/>
              <a:gd name="adj2" fmla="val -56250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特別提醒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並非所有資料庫皆開放校外連線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使用前請注意連線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968188" y="3668078"/>
            <a:ext cx="26266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6631984" y="914400"/>
            <a:ext cx="2225145" cy="10847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7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111344" y="2740860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中文資料最齊全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臺灣及中國出版的學術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en-US" altLang="zh-TW" sz="14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博</a:t>
            </a: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可全文下載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en-US" altLang="zh-TW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0857" y="3925705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收錄大陸地區期刊電子全文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本館有訂購部分可全文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zh-TW" altLang="en-US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18242" y="2729110"/>
            <a:ext cx="1605846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手繪多邊形 16"/>
          <p:cNvSpPr/>
          <p:nvPr/>
        </p:nvSpPr>
        <p:spPr>
          <a:xfrm>
            <a:off x="2132618" y="2717040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err="1" smtClean="0"/>
              <a:t>Airiti</a:t>
            </a:r>
            <a:r>
              <a:rPr lang="en-US" altLang="zh-TW" dirty="0" smtClean="0"/>
              <a:t> </a:t>
            </a:r>
            <a:r>
              <a:rPr lang="en-US" altLang="zh-TW" dirty="0"/>
              <a:t>Library</a:t>
            </a:r>
          </a:p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endParaRPr lang="zh-TW" altLang="en-US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48402" y="3901885"/>
            <a:ext cx="1582953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手繪多邊形 18"/>
          <p:cNvSpPr/>
          <p:nvPr/>
        </p:nvSpPr>
        <p:spPr>
          <a:xfrm>
            <a:off x="2122131" y="3901885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marL="0" indent="0" algn="ctr">
              <a:buNone/>
            </a:pPr>
            <a:r>
              <a:rPr lang="en-US" altLang="zh-TW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CNKI</a:t>
            </a:r>
          </a:p>
          <a:p>
            <a:pPr marL="0" indent="0" algn="ctr">
              <a:buNone/>
            </a:pPr>
            <a:r>
              <a:rPr lang="zh-TW" altLang="en-US" sz="2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中國期刊全文</a:t>
            </a:r>
            <a:r>
              <a:rPr lang="zh-TW" altLang="en-US" sz="23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畫面剪輯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5" y="3050867"/>
            <a:ext cx="1591200" cy="49972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3" descr="C:\Users\nttu\Desktop\CNKI_logo-n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6"/>
          <a:stretch/>
        </p:blipFill>
        <p:spPr bwMode="auto">
          <a:xfrm>
            <a:off x="513200" y="4137248"/>
            <a:ext cx="1453356" cy="59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/>
          <p:cNvSpPr/>
          <p:nvPr/>
        </p:nvSpPr>
        <p:spPr>
          <a:xfrm>
            <a:off x="5100857" y="1568678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豐富中文電子書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登入學校圖書館帳號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即可</a:t>
            </a: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借閱使用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支援多種閱讀載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具</a:t>
            </a:r>
            <a:endParaRPr lang="zh-TW" altLang="en-US" sz="1400" b="0" dirty="0">
              <a:solidFill>
                <a:schemeClr val="tx1"/>
              </a:solidFill>
            </a:endParaRPr>
          </a:p>
        </p:txBody>
      </p:sp>
      <p:sp>
        <p:nvSpPr>
          <p:cNvPr id="21" name="圓角矩形 20">
            <a:hlinkClick r:id="rId5"/>
          </p:cNvPr>
          <p:cNvSpPr/>
          <p:nvPr/>
        </p:nvSpPr>
        <p:spPr>
          <a:xfrm>
            <a:off x="405385" y="1544858"/>
            <a:ext cx="1654276" cy="1057897"/>
          </a:xfrm>
          <a:prstGeom prst="roundRect">
            <a:avLst>
              <a:gd name="adj" fmla="val 16670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手繪多邊形 24"/>
          <p:cNvSpPr/>
          <p:nvPr/>
        </p:nvSpPr>
        <p:spPr>
          <a:xfrm>
            <a:off x="2122131" y="1544858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Hyread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" descr="「hyread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1" y="1559533"/>
            <a:ext cx="104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/>
          <p:cNvSpPr/>
          <p:nvPr/>
        </p:nvSpPr>
        <p:spPr>
          <a:xfrm>
            <a:off x="5066799" y="5134370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最完整臺灣大專院校博碩士論文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不一定有全文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en-US" altLang="zh-TW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27105" y="5110550"/>
            <a:ext cx="1576489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sp>
        <p:nvSpPr>
          <p:cNvPr id="30" name="手繪多邊形 29"/>
          <p:cNvSpPr/>
          <p:nvPr/>
        </p:nvSpPr>
        <p:spPr>
          <a:xfrm>
            <a:off x="2088073" y="5110550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臺灣博碩士論文知識加值系統</a:t>
            </a:r>
            <a:endParaRPr lang="en-US" altLang="zh-TW" b="1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 descr="畫面剪輯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7" y="5115395"/>
            <a:ext cx="1168410" cy="10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3" y="711756"/>
            <a:ext cx="8654254" cy="6146243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828800" y="1250495"/>
            <a:ext cx="5532120" cy="400110"/>
            <a:chOff x="1828800" y="1250495"/>
            <a:chExt cx="5532120" cy="400110"/>
          </a:xfrm>
        </p:grpSpPr>
        <p:cxnSp>
          <p:nvCxnSpPr>
            <p:cNvPr id="4" name="直線接點 3"/>
            <p:cNvCxnSpPr/>
            <p:nvPr/>
          </p:nvCxnSpPr>
          <p:spPr>
            <a:xfrm>
              <a:off x="1828800" y="1527048"/>
              <a:ext cx="2697480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4526280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95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9" y="765342"/>
            <a:ext cx="8614703" cy="609265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90190" y="1064335"/>
            <a:ext cx="2349201" cy="535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47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3" y="711757"/>
            <a:ext cx="7631658" cy="617186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80780" y="833688"/>
            <a:ext cx="1912761" cy="6049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752344" y="833688"/>
            <a:ext cx="3591860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2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搜尋結果都可再依條件篩選</a:t>
            </a:r>
            <a:endParaRPr lang="zh-TW" altLang="en-US" sz="22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22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" y="1600241"/>
            <a:ext cx="9114352" cy="40141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988029" y="3792174"/>
            <a:ext cx="1833316" cy="472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007907" y="2703294"/>
            <a:ext cx="1833316" cy="472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970712" y="3883261"/>
            <a:ext cx="2935224" cy="1200329"/>
          </a:xfrm>
          <a:prstGeom prst="wedgeRectCallout">
            <a:avLst>
              <a:gd name="adj1" fmla="val 66394"/>
              <a:gd name="adj2" fmla="val -3059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閱讀方式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</a:p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在台東大學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範圍內可直接線上瀏覽，不受書本冊數限制。載具需要網路連線。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70712" y="2418646"/>
            <a:ext cx="2935224" cy="1200329"/>
          </a:xfrm>
          <a:prstGeom prst="wedgeRectCallout">
            <a:avLst>
              <a:gd name="adj1" fmla="val 78544"/>
              <a:gd name="adj2" fmla="val 5062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閱讀方式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en-US" altLang="zh-TW" sz="1800" b="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可離線借閱，且多了畫重點、放書籤等功能。但受書本冊數限制。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028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541054" y="904353"/>
            <a:ext cx="6311274" cy="5708276"/>
            <a:chOff x="446142" y="711757"/>
            <a:chExt cx="6311274" cy="5708276"/>
          </a:xfrm>
        </p:grpSpPr>
        <p:pic>
          <p:nvPicPr>
            <p:cNvPr id="2" name="圖片 1" descr="畫面剪輯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42" y="711757"/>
              <a:ext cx="4577924" cy="5708276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4954827" y="1553166"/>
              <a:ext cx="1802589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若要離線借閱，需登入閱覽證號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1365387" y="2787977"/>
              <a:ext cx="12827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學號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+00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365387" y="3697925"/>
              <a:ext cx="28007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</a:rPr>
                <a:t>預設為身分證後</a:t>
              </a:r>
              <a:r>
                <a:rPr lang="en-US" altLang="zh-TW" dirty="0" smtClean="0">
                  <a:solidFill>
                    <a:srgbClr val="FF0000"/>
                  </a:solidFill>
                </a:rPr>
                <a:t>4</a:t>
              </a:r>
              <a:r>
                <a:rPr lang="zh-TW" altLang="en-US" dirty="0" smtClean="0">
                  <a:solidFill>
                    <a:srgbClr val="FF0000"/>
                  </a:solidFill>
                </a:rPr>
                <a:t>碼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8" y="711757"/>
            <a:ext cx="7313924" cy="6146243"/>
          </a:xfrm>
          <a:prstGeom prst="rect">
            <a:avLst/>
          </a:prstGeom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890"/>
            <a:ext cx="4315428" cy="5125166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669698" y="711757"/>
            <a:ext cx="708729" cy="543837"/>
            <a:chOff x="615106" y="711757"/>
            <a:chExt cx="708729" cy="543837"/>
          </a:xfrm>
        </p:grpSpPr>
        <p:sp>
          <p:nvSpPr>
            <p:cNvPr id="5" name="矩形 4"/>
            <p:cNvSpPr/>
            <p:nvPr/>
          </p:nvSpPr>
          <p:spPr>
            <a:xfrm>
              <a:off x="915038" y="711757"/>
              <a:ext cx="408797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615106" y="711757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目錄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501251" y="713830"/>
            <a:ext cx="653178" cy="546112"/>
            <a:chOff x="1079768" y="709482"/>
            <a:chExt cx="653178" cy="546112"/>
          </a:xfrm>
        </p:grpSpPr>
        <p:sp>
          <p:nvSpPr>
            <p:cNvPr id="11" name="矩形 10"/>
            <p:cNvSpPr/>
            <p:nvPr/>
          </p:nvSpPr>
          <p:spPr>
            <a:xfrm>
              <a:off x="1079768" y="711757"/>
              <a:ext cx="380542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460310" y="709482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搜尋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7413967" y="6225049"/>
            <a:ext cx="708729" cy="543837"/>
            <a:chOff x="615106" y="711757"/>
            <a:chExt cx="708729" cy="543837"/>
          </a:xfrm>
        </p:grpSpPr>
        <p:sp>
          <p:nvSpPr>
            <p:cNvPr id="18" name="矩形 17"/>
            <p:cNvSpPr/>
            <p:nvPr/>
          </p:nvSpPr>
          <p:spPr>
            <a:xfrm>
              <a:off x="915038" y="711757"/>
              <a:ext cx="408797" cy="5438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615106" y="711757"/>
              <a:ext cx="272636" cy="5438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縮圖</a:t>
              </a:r>
              <a:endPara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1480427" y="6408056"/>
            <a:ext cx="135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閱讀進度軸</a:t>
            </a:r>
            <a:endParaRPr lang="zh-TW" altLang="en-US" sz="1800" b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94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13419"/>
          <a:stretch/>
        </p:blipFill>
        <p:spPr>
          <a:xfrm>
            <a:off x="-51283" y="836713"/>
            <a:ext cx="9231796" cy="518457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59743" y="5057308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 學習共享空間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220074" y="1997119"/>
            <a:ext cx="3269271" cy="190821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個人電腦 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席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討論桌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空間借用請使用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空間預約系統</a:t>
            </a:r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032" y="4358511"/>
            <a:ext cx="1595437" cy="1414463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5148065" y="4897930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0887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857"/>
            <a:ext cx="9144000" cy="31843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17076" t="8731" r="15732" b="76619"/>
          <a:stretch/>
        </p:blipFill>
        <p:spPr>
          <a:xfrm>
            <a:off x="0" y="1569307"/>
            <a:ext cx="9093348" cy="111522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00036" y="1199975"/>
            <a:ext cx="354396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首頁上方的說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可查詢借閱規則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11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4" y="875943"/>
            <a:ext cx="7240011" cy="51061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524834" y="2326123"/>
            <a:ext cx="2581325" cy="389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524833" y="5426439"/>
            <a:ext cx="5322630" cy="389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951993" y="6073727"/>
            <a:ext cx="724001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若有黃色小書</a:t>
            </a:r>
            <a:r>
              <a:rPr lang="en-US" altLang="zh-TW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Logo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代表該書在本館有電子書，同學不妨嘗試用不一樣的方式閱讀書籍。</a:t>
            </a:r>
            <a:endParaRPr lang="zh-TW" altLang="en-US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96691" y="88590"/>
            <a:ext cx="444428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資料庫：電子書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資料庫：期刊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8" y="711757"/>
            <a:ext cx="7995654" cy="6126433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828800" y="1113335"/>
            <a:ext cx="5532120" cy="400110"/>
            <a:chOff x="1828800" y="1250495"/>
            <a:chExt cx="5532120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697480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4526280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4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757"/>
            <a:ext cx="6587169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587168" y="1334924"/>
            <a:ext cx="2396057" cy="30675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前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注意資料庫採購範圍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en-US" altLang="zh-TW" sz="1600" b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本館採購</a:t>
            </a:r>
            <a:r>
              <a:rPr lang="en-US" altLang="zh-TW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CEPS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中文電子期刊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，內容涵蓋人文學、社會科學、自然科學、應用科學、醫學與生命科學等五大領域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600" b="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en-US" altLang="zh-TW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CETD</a:t>
            </a:r>
            <a:r>
              <a:rPr lang="zh-TW" altLang="en-US" sz="16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中文電子學位論文</a:t>
            </a:r>
            <a:r>
              <a: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，國內外優秀大專院校</a:t>
            </a:r>
            <a:r>
              <a:rPr lang="en-US" altLang="zh-TW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年起之碩博士</a:t>
            </a:r>
            <a:r>
              <a:rPr lang="zh-TW" altLang="en-US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論文。</a:t>
            </a:r>
            <a:endParaRPr lang="zh-TW" altLang="en-US" sz="1600" b="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238428" y="972609"/>
            <a:ext cx="3680789" cy="338554"/>
            <a:chOff x="5238428" y="1109769"/>
            <a:chExt cx="3680789" cy="338554"/>
          </a:xfrm>
        </p:grpSpPr>
        <p:cxnSp>
          <p:nvCxnSpPr>
            <p:cNvPr id="6" name="直線接點 5"/>
            <p:cNvCxnSpPr/>
            <p:nvPr/>
          </p:nvCxnSpPr>
          <p:spPr>
            <a:xfrm>
              <a:off x="5238428" y="1378070"/>
              <a:ext cx="936000" cy="182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6084577" y="1109769"/>
              <a:ext cx="2834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16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確認右上角有無東大字樣</a:t>
              </a:r>
              <a:endParaRPr lang="zh-TW" altLang="en-US" sz="16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18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22" y="726730"/>
            <a:ext cx="6852770" cy="611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296750" y="1317166"/>
            <a:ext cx="434977" cy="218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7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66" y="711757"/>
            <a:ext cx="6896329" cy="607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517394" y="1302193"/>
            <a:ext cx="1388639" cy="288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69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1" y="747399"/>
            <a:ext cx="7273717" cy="61231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56784" y="1345224"/>
            <a:ext cx="922647" cy="320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4" y="711756"/>
            <a:ext cx="6525805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398685" y="1126156"/>
            <a:ext cx="1688836" cy="4984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170526" y="4919121"/>
            <a:ext cx="3069611" cy="1191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搜尋結果產生後，再加入限定欄位使搜尋結果更加符合需求。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79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31" y="793991"/>
            <a:ext cx="6427446" cy="606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123795" y="793991"/>
            <a:ext cx="818682" cy="393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031322" y="3118698"/>
            <a:ext cx="2378123" cy="301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000979" y="1142311"/>
            <a:ext cx="135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</p:spTree>
    <p:extLst>
      <p:ext uri="{BB962C8B-B14F-4D97-AF65-F5344CB8AC3E}">
        <p14:creationId xmlns:p14="http://schemas.microsoft.com/office/powerpoint/2010/main" val="10078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02336" y="2159678"/>
            <a:ext cx="4167399" cy="3205631"/>
            <a:chOff x="4643946" y="2137992"/>
            <a:chExt cx="4167399" cy="320563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05" b="7067"/>
            <a:stretch/>
          </p:blipFill>
          <p:spPr bwMode="auto">
            <a:xfrm>
              <a:off x="4643946" y="2137992"/>
              <a:ext cx="4167399" cy="25819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>
              <a:off x="4643946" y="4738329"/>
              <a:ext cx="4167399" cy="60529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透過圖資館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，經過驗證可下載全文；若於校外連線，須先登入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jumper(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讀者證號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lang="zh-TW" altLang="en-US" sz="1600" b="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4764413" y="2159678"/>
            <a:ext cx="4031252" cy="4053333"/>
            <a:chOff x="256421" y="2137992"/>
            <a:chExt cx="4031252" cy="4053333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37" y="2137992"/>
              <a:ext cx="3997535" cy="29320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文字方塊 8"/>
            <p:cNvSpPr txBox="1"/>
            <p:nvPr/>
          </p:nvSpPr>
          <p:spPr>
            <a:xfrm>
              <a:off x="256421" y="5073070"/>
              <a:ext cx="4031252" cy="11182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600"/>
                </a:spcBef>
              </a:pP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出現此訊息可能</a:t>
              </a:r>
              <a:r>
                <a:rPr lang="zh-TW" altLang="en-US" sz="1600" b="0" dirty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是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未透過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登入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以個人身分登入需要付費才能下載</a:t>
              </a:r>
              <a:r>
                <a:rPr lang="en-US" altLang="zh-TW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，請回到</a:t>
              </a:r>
              <a:r>
                <a:rPr lang="en-US" altLang="zh-TW" sz="1600" b="0" dirty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jumper </a:t>
              </a:r>
              <a:r>
                <a:rPr lang="zh-TW" altLang="en-US" sz="1600" b="0" dirty="0" smtClean="0">
                  <a:solidFill>
                    <a:schemeClr val="tx2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登入閱覽證號後，重新整理頁面，應可下載。</a:t>
              </a:r>
              <a:endParaRPr lang="en-US" altLang="zh-TW" sz="1600" b="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02336" y="1536192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點選全文下載後</a:t>
            </a:r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9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0290"/>
          <a:stretch/>
        </p:blipFill>
        <p:spPr>
          <a:xfrm>
            <a:off x="0" y="888183"/>
            <a:ext cx="9150475" cy="5112568"/>
          </a:xfr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b="10227"/>
          <a:stretch/>
        </p:blipFill>
        <p:spPr>
          <a:xfrm>
            <a:off x="0" y="857252"/>
            <a:ext cx="9144000" cy="5184577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59743" y="5057308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 討論室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220074" y="1548655"/>
            <a:ext cx="3269271" cy="240065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討論室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間討論室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皆配有投影設備、電腦、白板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空間借用請使用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空間預約系統</a:t>
            </a:r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5856" y="4350078"/>
            <a:ext cx="1595437" cy="1414463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3491881" y="4609619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5490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711757"/>
            <a:ext cx="8244257" cy="610024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755648" y="1177343"/>
            <a:ext cx="4873752" cy="400110"/>
            <a:chOff x="1828800" y="1250495"/>
            <a:chExt cx="4873752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048256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867912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4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756"/>
            <a:ext cx="9161988" cy="51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78069" y="5146517"/>
            <a:ext cx="8631572" cy="135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提供中國 </a:t>
            </a:r>
            <a:r>
              <a:rPr lang="en-US" altLang="zh-TW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1994 </a:t>
            </a:r>
            <a:r>
              <a:rPr lang="zh-TW" altLang="en-US" sz="1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年至今的文史哲、政治、經濟、法律、電子技術及信息科學、教育、社會科學等期刊文獻的摘要及全文，並收錄各學科領域的期刊文獻的書目資料。</a:t>
            </a: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TW" altLang="en-US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本館訂購部分可全文下載</a:t>
            </a:r>
            <a:endParaRPr lang="en-US" altLang="zh-TW" sz="1800" u="sng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79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434"/>
            <a:ext cx="9143999" cy="527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108034" y="1301434"/>
            <a:ext cx="924470" cy="344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330"/>
            <a:ext cx="9140974" cy="521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940138" y="1191706"/>
            <a:ext cx="378750" cy="2981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3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2153455" y="1105472"/>
            <a:ext cx="4592712" cy="5400845"/>
            <a:chOff x="2063529" y="1058392"/>
            <a:chExt cx="4592712" cy="540084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530" y="1704723"/>
              <a:ext cx="4592711" cy="47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063529" y="1058392"/>
              <a:ext cx="4592711" cy="64633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indent="0">
                <a:spcBef>
                  <a:spcPts val="600"/>
                </a:spcBef>
                <a:buNone/>
              </a:pPr>
              <a:r>
                <a:rPr lang="zh-TW" altLang="en-US" sz="1800" b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資料庫依主題推薦相關關鍵字，選擇適合的關鍵字後進行檢索。</a:t>
              </a:r>
              <a:endParaRPr lang="en-US" altLang="zh-TW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0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21" y="-87922"/>
            <a:ext cx="5794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629028" y="750210"/>
            <a:ext cx="2173581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637821" y="1903910"/>
            <a:ext cx="653125" cy="4866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005073" y="6400745"/>
            <a:ext cx="498567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綠色箭頭表示屬於本館訂購範圍，可下載全文。</a:t>
            </a:r>
            <a:endParaRPr lang="en-US" altLang="zh-TW" sz="1800" b="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6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中文電子資料庫：期刊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" y="1068901"/>
            <a:ext cx="9136176" cy="481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1042799" y="2640860"/>
            <a:ext cx="888867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32688" y="2164895"/>
            <a:ext cx="135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</p:spTree>
    <p:extLst>
      <p:ext uri="{BB962C8B-B14F-4D97-AF65-F5344CB8AC3E}">
        <p14:creationId xmlns:p14="http://schemas.microsoft.com/office/powerpoint/2010/main" val="190579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59111" y="88590"/>
            <a:ext cx="4681864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514"/>
            <a:ext cx="9144000" cy="4538972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2760359" y="1685343"/>
            <a:ext cx="4873752" cy="400110"/>
            <a:chOff x="1828800" y="1250495"/>
            <a:chExt cx="4873752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828800" y="1527048"/>
              <a:ext cx="2048256" cy="914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867912" y="1250495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711757"/>
            <a:ext cx="8577219" cy="61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4251404" y="1150258"/>
            <a:ext cx="4572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收錄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台灣大專院校博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碩士學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zh-TW" altLang="en-US" sz="1800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</a:t>
            </a:r>
            <a:endParaRPr lang="en-US" altLang="zh-TW" sz="18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20045" y="88590"/>
            <a:ext cx="4620930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9430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6" y="0"/>
            <a:ext cx="871002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346731" y="597819"/>
            <a:ext cx="1432093" cy="379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642398" y="458958"/>
            <a:ext cx="3572473" cy="657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採會員制，須註冊會員帳號。</a:t>
            </a:r>
            <a:endParaRPr lang="zh-TW" altLang="en-US" sz="20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09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3"/>
            <a:ext cx="9144000" cy="609600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9743" y="5057308"/>
            <a:ext cx="8229600" cy="857251"/>
          </a:xfrm>
        </p:spPr>
        <p:txBody>
          <a:bodyPr/>
          <a:lstStyle/>
          <a:p>
            <a:pPr algn="l"/>
            <a:r>
              <a:rPr lang="en-US" altLang="zh-TW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 語言學習區</a:t>
            </a:r>
            <a:endParaRPr lang="zh-TW" altLang="en-US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20074" y="1548655"/>
            <a:ext cx="3269271" cy="32316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語言學習區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共有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間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此區結合語言學習資料庫、語言學習相關館藏，提供便利的語言學習環境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空間借用請使用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空間預約系統</a:t>
            </a:r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392" y="4332619"/>
            <a:ext cx="1595437" cy="1414463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4449034" y="4780310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5316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0" y="697267"/>
            <a:ext cx="6825812" cy="616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129830" y="1657033"/>
            <a:ext cx="888867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158175" y="3165267"/>
            <a:ext cx="1242080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158174" y="6218522"/>
            <a:ext cx="2797611" cy="22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4520045" y="88590"/>
            <a:ext cx="4620930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99073" y="2588366"/>
            <a:ext cx="3848987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無法取得全文時</a:t>
            </a:r>
            <a:r>
              <a:rPr kumimoji="0"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0"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請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利用各校自行建置之論文全文系統查找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是否該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生有授權畢業母校論文系統的電子全文</a:t>
            </a:r>
          </a:p>
          <a:p>
            <a:endParaRPr lang="zh-TW" altLang="en-US" sz="1800" b="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2.CETD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中文碩博士論文資料庫：收錄自</a:t>
            </a:r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2004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年起約</a:t>
            </a:r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29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所大學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院校的博碩士論文平台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若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皆無電子全文授權，可考慮紙本瀏覽、複印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方式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取得論文內容</a:t>
            </a:r>
          </a:p>
          <a:p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向他校申請館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際複印服務申請</a:t>
            </a:r>
            <a:endParaRPr lang="en-US" altLang="zh-TW" sz="1800" b="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800" b="0" dirty="0"/>
          </a:p>
        </p:txBody>
      </p:sp>
      <p:sp>
        <p:nvSpPr>
          <p:cNvPr id="9" name="矩形圖說文字 8"/>
          <p:cNvSpPr/>
          <p:nvPr/>
        </p:nvSpPr>
        <p:spPr>
          <a:xfrm>
            <a:off x="2538291" y="1531817"/>
            <a:ext cx="1847089" cy="475488"/>
          </a:xfrm>
          <a:prstGeom prst="wedgeRectCallout">
            <a:avLst>
              <a:gd name="adj1" fmla="val -76144"/>
              <a:gd name="adj2" fmla="val -7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可直接下載全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</a:p>
        </p:txBody>
      </p:sp>
      <p:sp>
        <p:nvSpPr>
          <p:cNvPr id="10" name="矩形圖說文字 9"/>
          <p:cNvSpPr/>
          <p:nvPr/>
        </p:nvSpPr>
        <p:spPr>
          <a:xfrm>
            <a:off x="2911931" y="3040051"/>
            <a:ext cx="1847089" cy="475488"/>
          </a:xfrm>
          <a:prstGeom prst="wedgeRectCallout">
            <a:avLst>
              <a:gd name="adj1" fmla="val -76144"/>
              <a:gd name="adj2" fmla="val -7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提供電子全文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圖說文字 10"/>
          <p:cNvSpPr/>
          <p:nvPr/>
        </p:nvSpPr>
        <p:spPr>
          <a:xfrm>
            <a:off x="3013553" y="5440680"/>
            <a:ext cx="1566464" cy="655387"/>
          </a:xfrm>
          <a:prstGeom prst="wedgeRectCallout">
            <a:avLst>
              <a:gd name="adj1" fmla="val -76144"/>
              <a:gd name="adj2" fmla="val 59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公開日期起，可下載全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15931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67" y="577135"/>
            <a:ext cx="8570281" cy="562249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66655" y="602140"/>
            <a:ext cx="558040" cy="2083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136728" y="232808"/>
            <a:ext cx="384898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連結到該研究生畢業母校的論文系統</a:t>
            </a:r>
            <a:endParaRPr lang="zh-TW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28895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48"/>
            <a:ext cx="9144000" cy="108901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02" y="1232155"/>
            <a:ext cx="8339301" cy="56258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60735" y="6045774"/>
            <a:ext cx="748231" cy="21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66426" y="419929"/>
            <a:ext cx="1049510" cy="21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11" y="455324"/>
            <a:ext cx="6755688" cy="64026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71958" y="5392685"/>
            <a:ext cx="789669" cy="1047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5136727" y="343930"/>
            <a:ext cx="384898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800" b="0" dirty="0" smtClean="0">
                <a:latin typeface="微軟正黑體" pitchFamily="34" charset="-120"/>
                <a:ea typeface="微軟正黑體" pitchFamily="34" charset="-120"/>
              </a:rPr>
              <a:t>CETD</a:t>
            </a:r>
            <a:r>
              <a:rPr lang="zh-TW" altLang="en-US" sz="1800" b="0" dirty="0">
                <a:latin typeface="微軟正黑體" pitchFamily="34" charset="-120"/>
                <a:ea typeface="微軟正黑體" pitchFamily="34" charset="-120"/>
              </a:rPr>
              <a:t>中文碩博士論文</a:t>
            </a:r>
            <a:r>
              <a:rPr lang="zh-TW" altLang="en-US" sz="1800" b="0" dirty="0" smtClean="0">
                <a:latin typeface="微軟正黑體" pitchFamily="34" charset="-120"/>
                <a:ea typeface="微軟正黑體" pitchFamily="34" charset="-120"/>
              </a:rPr>
              <a:t>資料庫</a:t>
            </a:r>
            <a:endParaRPr lang="zh-TW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7550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2" y="1631932"/>
            <a:ext cx="7901106" cy="47278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856339" y="3143173"/>
            <a:ext cx="2178209" cy="3421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15"/>
          </a:p>
        </p:txBody>
      </p:sp>
      <p:sp>
        <p:nvSpPr>
          <p:cNvPr id="6" name="矩形 5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博碩士論文</a:t>
            </a:r>
            <a:endParaRPr lang="zh-TW" altLang="en-US" sz="2600" dirty="0"/>
          </a:p>
        </p:txBody>
      </p:sp>
      <p:sp>
        <p:nvSpPr>
          <p:cNvPr id="9" name="矩形 8"/>
          <p:cNvSpPr/>
          <p:nvPr/>
        </p:nvSpPr>
        <p:spPr>
          <a:xfrm>
            <a:off x="629702" y="1118794"/>
            <a:ext cx="7901106" cy="5131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想借的文獻在他館的時候，可以透過館際合作借閱。</a:t>
            </a:r>
            <a:endParaRPr lang="zh-TW" altLang="en-US" sz="20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1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106159" y="1801148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多可全文下載</a:t>
            </a:r>
            <a:r>
              <a:rPr lang="en-US" altLang="zh-TW" sz="1400" b="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!!</a:t>
            </a:r>
            <a:endParaRPr lang="en-US" altLang="zh-TW" sz="1400" b="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53704" y="1777328"/>
            <a:ext cx="1582953" cy="1057897"/>
          </a:xfrm>
          <a:prstGeom prst="roundRect">
            <a:avLst>
              <a:gd name="adj" fmla="val 16670"/>
            </a:avLst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手繪多邊形 18"/>
          <p:cNvSpPr/>
          <p:nvPr/>
        </p:nvSpPr>
        <p:spPr>
          <a:xfrm>
            <a:off x="2127433" y="1777328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marL="0" indent="0"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zh-TW" b="0" dirty="0" smtClean="0">
                <a:solidFill>
                  <a:schemeClr val="bg1"/>
                </a:solidFill>
              </a:rPr>
              <a:t>JSTOR</a:t>
            </a:r>
            <a:endParaRPr lang="en-US" altLang="zh-TW" b="0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文電子資料庫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/>
          <a:srcRect b="3360"/>
          <a:stretch/>
        </p:blipFill>
        <p:spPr>
          <a:xfrm>
            <a:off x="872976" y="1794909"/>
            <a:ext cx="777815" cy="1044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5146806" y="3228703"/>
            <a:ext cx="3481931" cy="102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收錄聯盟採購國外博碩士論文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可全文下載</a:t>
            </a:r>
            <a:r>
              <a:rPr lang="en-US" altLang="zh-TW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 lvl="0" defTabSz="84455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社會科學類收錄約</a:t>
            </a:r>
            <a:r>
              <a:rPr lang="en-US" altLang="zh-TW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14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TW" altLang="en-US" sz="14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53704" y="3216953"/>
            <a:ext cx="1605846" cy="1057897"/>
          </a:xfrm>
          <a:prstGeom prst="roundRect">
            <a:avLst>
              <a:gd name="adj" fmla="val 166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手繪多邊形 29"/>
          <p:cNvSpPr/>
          <p:nvPr/>
        </p:nvSpPr>
        <p:spPr>
          <a:xfrm>
            <a:off x="2168080" y="3204883"/>
            <a:ext cx="3111816" cy="1057897"/>
          </a:xfrm>
          <a:custGeom>
            <a:avLst/>
            <a:gdLst>
              <a:gd name="connsiteX0" fmla="*/ 0 w 3927422"/>
              <a:gd name="connsiteY0" fmla="*/ 176351 h 1057897"/>
              <a:gd name="connsiteX1" fmla="*/ 176351 w 3927422"/>
              <a:gd name="connsiteY1" fmla="*/ 0 h 1057897"/>
              <a:gd name="connsiteX2" fmla="*/ 3751071 w 3927422"/>
              <a:gd name="connsiteY2" fmla="*/ 0 h 1057897"/>
              <a:gd name="connsiteX3" fmla="*/ 3927422 w 3927422"/>
              <a:gd name="connsiteY3" fmla="*/ 176351 h 1057897"/>
              <a:gd name="connsiteX4" fmla="*/ 3927422 w 3927422"/>
              <a:gd name="connsiteY4" fmla="*/ 881546 h 1057897"/>
              <a:gd name="connsiteX5" fmla="*/ 3751071 w 3927422"/>
              <a:gd name="connsiteY5" fmla="*/ 1057897 h 1057897"/>
              <a:gd name="connsiteX6" fmla="*/ 176351 w 3927422"/>
              <a:gd name="connsiteY6" fmla="*/ 1057897 h 1057897"/>
              <a:gd name="connsiteX7" fmla="*/ 0 w 3927422"/>
              <a:gd name="connsiteY7" fmla="*/ 881546 h 1057897"/>
              <a:gd name="connsiteX8" fmla="*/ 0 w 3927422"/>
              <a:gd name="connsiteY8" fmla="*/ 176351 h 105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7422" h="1057897">
                <a:moveTo>
                  <a:pt x="0" y="176351"/>
                </a:moveTo>
                <a:cubicBezTo>
                  <a:pt x="0" y="78955"/>
                  <a:pt x="78955" y="0"/>
                  <a:pt x="176351" y="0"/>
                </a:cubicBezTo>
                <a:lnTo>
                  <a:pt x="3751071" y="0"/>
                </a:lnTo>
                <a:cubicBezTo>
                  <a:pt x="3848467" y="0"/>
                  <a:pt x="3927422" y="78955"/>
                  <a:pt x="3927422" y="176351"/>
                </a:cubicBezTo>
                <a:lnTo>
                  <a:pt x="3927422" y="881546"/>
                </a:lnTo>
                <a:cubicBezTo>
                  <a:pt x="3927422" y="978942"/>
                  <a:pt x="3848467" y="1057897"/>
                  <a:pt x="3751071" y="1057897"/>
                </a:cubicBezTo>
                <a:lnTo>
                  <a:pt x="176351" y="1057897"/>
                </a:lnTo>
                <a:cubicBezTo>
                  <a:pt x="78955" y="1057897"/>
                  <a:pt x="0" y="978942"/>
                  <a:pt x="0" y="881546"/>
                </a:cubicBezTo>
                <a:lnTo>
                  <a:pt x="0" y="17635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780" tIns="186780" rIns="186780" bIns="18678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altLang="zh-TW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UMI</a:t>
            </a:r>
            <a:r>
              <a:rPr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數位論文典藏聯盟</a:t>
            </a:r>
          </a:p>
        </p:txBody>
      </p:sp>
      <p:pic>
        <p:nvPicPr>
          <p:cNvPr id="32" name="圖片 31" descr="畫面剪輯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4" y="3549972"/>
            <a:ext cx="1581236" cy="3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資料庫：期刊</a:t>
            </a:r>
            <a:endParaRPr lang="zh-TW" altLang="en-US" sz="2954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6" y="1074901"/>
            <a:ext cx="8716164" cy="519771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001093" y="1634543"/>
            <a:ext cx="4088811" cy="400110"/>
            <a:chOff x="2019381" y="1634543"/>
            <a:chExt cx="4088811" cy="400110"/>
          </a:xfrm>
        </p:grpSpPr>
        <p:cxnSp>
          <p:nvCxnSpPr>
            <p:cNvPr id="4" name="直線接點 3"/>
            <p:cNvCxnSpPr/>
            <p:nvPr/>
          </p:nvCxnSpPr>
          <p:spPr>
            <a:xfrm flipV="1">
              <a:off x="2019381" y="1965960"/>
              <a:ext cx="1665651" cy="20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2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20452"/>
          <a:stretch/>
        </p:blipFill>
        <p:spPr>
          <a:xfrm>
            <a:off x="263278" y="1528385"/>
            <a:ext cx="8449208" cy="42358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57190" y="3518129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5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20452"/>
          <a:stretch/>
        </p:blipFill>
        <p:spPr>
          <a:xfrm>
            <a:off x="263278" y="1528385"/>
            <a:ext cx="8449208" cy="42358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5643" y="2123030"/>
            <a:ext cx="1288016" cy="393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65732" y="1527785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57190" y="3518129"/>
            <a:ext cx="1394004" cy="5507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135256" y="998916"/>
            <a:ext cx="4532148" cy="5589142"/>
            <a:chOff x="3081604" y="711757"/>
            <a:chExt cx="4532148" cy="558914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1604" y="711757"/>
              <a:ext cx="4532148" cy="5589142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05738" y="2721794"/>
              <a:ext cx="2319581" cy="6549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加入限定欄位搜尋</a:t>
              </a:r>
              <a:endPara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71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444" r="4007"/>
          <a:stretch/>
        </p:blipFill>
        <p:spPr>
          <a:xfrm>
            <a:off x="239282" y="1101171"/>
            <a:ext cx="8682528" cy="547406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42293" y="1558371"/>
            <a:ext cx="773667" cy="323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직사각형 160"/>
          <p:cNvSpPr/>
          <p:nvPr/>
        </p:nvSpPr>
        <p:spPr>
          <a:xfrm rot="10800000">
            <a:off x="2111305" y="3365273"/>
            <a:ext cx="1282827" cy="200472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algn="ctr"/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19889" y="1101171"/>
            <a:ext cx="2948485" cy="4245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依主題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題名</a:t>
            </a:r>
            <a:r>
              <a:rPr lang="en-US" altLang="zh-TW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出版者瀏覽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53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7"/>
          <p:cNvSpPr/>
          <p:nvPr/>
        </p:nvSpPr>
        <p:spPr>
          <a:xfrm>
            <a:off x="251520" y="1124744"/>
            <a:ext cx="8568952" cy="4680520"/>
          </a:xfrm>
          <a:prstGeom prst="roundRect">
            <a:avLst>
              <a:gd name="adj" fmla="val 3012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b="11920"/>
          <a:stretch/>
        </p:blipFill>
        <p:spPr>
          <a:xfrm>
            <a:off x="-50496" y="836713"/>
            <a:ext cx="9197125" cy="51845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4175" r="-399" b="776"/>
          <a:stretch/>
        </p:blipFill>
        <p:spPr>
          <a:xfrm>
            <a:off x="-36512" y="837135"/>
            <a:ext cx="9180512" cy="5184576"/>
          </a:xfrm>
          <a:prstGeom prst="rect">
            <a:avLst/>
          </a:prstGeom>
        </p:spPr>
      </p:pic>
      <p:sp>
        <p:nvSpPr>
          <p:cNvPr id="27" name="標題 1"/>
          <p:cNvSpPr>
            <a:spLocks noGrp="1"/>
          </p:cNvSpPr>
          <p:nvPr>
            <p:ph type="title"/>
          </p:nvPr>
        </p:nvSpPr>
        <p:spPr>
          <a:xfrm>
            <a:off x="4524983" y="5164039"/>
            <a:ext cx="8229600" cy="857251"/>
          </a:xfrm>
        </p:spPr>
        <p:txBody>
          <a:bodyPr/>
          <a:lstStyle/>
          <a:p>
            <a:pPr algn="l"/>
            <a:r>
              <a:rPr lang="en-US" altLang="zh-TW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 多媒體聆賞區</a:t>
            </a:r>
            <a:endParaRPr lang="zh-TW" altLang="en-US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20072" y="1548656"/>
            <a:ext cx="3456384" cy="338554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endParaRPr lang="en-US" altLang="zh-TW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視聽服務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單、雙人視聽席位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席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視聽座位請使用</a:t>
            </a:r>
            <a:r>
              <a:rPr lang="zh-TW" altLang="en-US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空間預約系統</a:t>
            </a:r>
            <a:endParaRPr lang="en-US" altLang="zh-TW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總計約有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片影音光碟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外借以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片為限，借期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191919"/>
              </a:clrFrom>
              <a:clrTo>
                <a:srgbClr val="19191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4401805"/>
            <a:ext cx="1595437" cy="1414463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4013307" y="5487363"/>
            <a:ext cx="188148" cy="1881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4385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4" y="241960"/>
            <a:ext cx="6915150" cy="66160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08484" y="1031587"/>
            <a:ext cx="1695989" cy="57216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002004" y="3234162"/>
            <a:ext cx="3069611" cy="1191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搜尋結果產生後，再加入限定欄位使搜尋結果更加符合需求。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42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402" r="3856"/>
          <a:stretch/>
        </p:blipFill>
        <p:spPr>
          <a:xfrm>
            <a:off x="245846" y="995585"/>
            <a:ext cx="8652308" cy="58624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44541" y="3609474"/>
            <a:ext cx="3561347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926850" y="4339871"/>
            <a:ext cx="3421622" cy="1198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文搜文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由資料庫分析文獻中的關鍵字比例，依比例建議相關文獻</a:t>
            </a:r>
            <a:r>
              <a:rPr lang="zh-TW" altLang="en-US" sz="16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212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62" y="1291352"/>
            <a:ext cx="8605077" cy="512369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53114" y="5216377"/>
            <a:ext cx="2498078" cy="1198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將文獻拖曳至視窗，或剪貼上傳。</a:t>
            </a:r>
            <a:endParaRPr lang="zh-TW" altLang="en-US" sz="16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4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106159" y="88590"/>
            <a:ext cx="4034816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西文電子資料庫：期刊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27" y="1071785"/>
            <a:ext cx="8653665" cy="4756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64492" y="4113660"/>
            <a:ext cx="2145441" cy="4095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68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3" y="404836"/>
            <a:ext cx="7981950" cy="64531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28791" y="1235122"/>
            <a:ext cx="3160257" cy="14926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28791" y="3652079"/>
            <a:ext cx="3074532" cy="28380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06041" y="3631418"/>
            <a:ext cx="2355181" cy="21678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分析結果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0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優先選用的關鍵字以及其他關鍵字</a:t>
            </a:r>
            <a:endParaRPr lang="en-US" altLang="zh-TW" sz="20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36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45" y="502654"/>
            <a:ext cx="7334250" cy="63553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93144" y="948030"/>
            <a:ext cx="2201343" cy="20009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63327" y="3013124"/>
            <a:ext cx="2731160" cy="1101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文章資訊：作者、期刊名、出版時間等</a:t>
            </a:r>
            <a:endParaRPr lang="en-US" altLang="zh-TW" sz="1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06653" y="470570"/>
            <a:ext cx="1206808" cy="445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106653" y="1022419"/>
            <a:ext cx="1220742" cy="3075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1800" b="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</a:t>
            </a:r>
            <a:r>
              <a:rPr lang="en-US" altLang="zh-TW" sz="1800" b="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endParaRPr lang="en-US" altLang="zh-TW" sz="1800" b="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53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</a:t>
            </a:r>
            <a:r>
              <a:rPr lang="zh-TW" altLang="en-US" sz="2954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資料庫：碩博士論</a:t>
            </a:r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" y="1029418"/>
            <a:ext cx="9144000" cy="5384380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2957689" y="1532943"/>
            <a:ext cx="4588482" cy="400110"/>
            <a:chOff x="1519710" y="1634543"/>
            <a:chExt cx="4588482" cy="400110"/>
          </a:xfrm>
        </p:grpSpPr>
        <p:cxnSp>
          <p:nvCxnSpPr>
            <p:cNvPr id="5" name="直線接點 4"/>
            <p:cNvCxnSpPr/>
            <p:nvPr/>
          </p:nvCxnSpPr>
          <p:spPr>
            <a:xfrm>
              <a:off x="1519710" y="1952978"/>
              <a:ext cx="2165322" cy="129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/>
            <p:cNvSpPr txBox="1"/>
            <p:nvPr/>
          </p:nvSpPr>
          <p:spPr>
            <a:xfrm>
              <a:off x="3273552" y="1634543"/>
              <a:ext cx="2834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TW" altLang="en-US" sz="2000" b="0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點選資源網址進入</a:t>
              </a:r>
              <a:endParaRPr lang="zh-TW" altLang="en-US" sz="2000" b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36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549"/>
            <a:ext cx="9144000" cy="43409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07169" y="2205303"/>
            <a:ext cx="444890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可查詢聯盟會員典藏美國</a:t>
            </a:r>
            <a:r>
              <a:rPr lang="en-US" altLang="zh-TW" sz="1800" b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Proquest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公司所出版之數位博士論文之索摘及全文影像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目前典藏美加地區約</a:t>
            </a:r>
            <a:r>
              <a:rPr lang="en-US" altLang="zh-TW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8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萬冊博碩士論文電子全文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</p:spTree>
    <p:extLst>
      <p:ext uri="{BB962C8B-B14F-4D97-AF65-F5344CB8AC3E}">
        <p14:creationId xmlns:p14="http://schemas.microsoft.com/office/powerpoint/2010/main" val="2828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3" y="876292"/>
            <a:ext cx="7659169" cy="4515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</p:spTree>
    <p:extLst>
      <p:ext uri="{BB962C8B-B14F-4D97-AF65-F5344CB8AC3E}">
        <p14:creationId xmlns:p14="http://schemas.microsoft.com/office/powerpoint/2010/main" val="989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803904" y="88590"/>
            <a:ext cx="5337071" cy="623167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zh-TW" altLang="en-US" sz="2954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西文電子資料庫：碩博士論文</a:t>
            </a:r>
          </a:p>
        </p:txBody>
      </p:sp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245"/>
            <a:ext cx="9144000" cy="45479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889538"/>
            <a:ext cx="630328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依學門瀏覽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67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2" id="{F404A11E-7617-4C83-9E31-AFC6B3DF8334}" vid="{D3EFFAFF-B420-4B95-8CAC-529C7B301E3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</Template>
  <TotalTime>5772</TotalTime>
  <Words>3011</Words>
  <Application>Microsoft Office PowerPoint</Application>
  <PresentationFormat>如螢幕大小 (4:3)</PresentationFormat>
  <Paragraphs>541</Paragraphs>
  <Slides>129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129</vt:i4>
      </vt:variant>
    </vt:vector>
  </HeadingPairs>
  <TitlesOfParts>
    <vt:vector size="139" baseType="lpstr">
      <vt:lpstr>맑은 고딕</vt:lpstr>
      <vt:lpstr>Microsoft JhengHei UI</vt:lpstr>
      <vt:lpstr>微軟正黑體</vt:lpstr>
      <vt:lpstr>新細明體</vt:lpstr>
      <vt:lpstr>Arial</vt:lpstr>
      <vt:lpstr>Arial Black</vt:lpstr>
      <vt:lpstr>Calibri</vt:lpstr>
      <vt:lpstr>Calibri Light</vt:lpstr>
      <vt:lpstr>Times New Roman</vt:lpstr>
      <vt:lpstr>佈景主題2</vt:lpstr>
      <vt:lpstr>東大圖資館資源利用教育 (大學部)</vt:lpstr>
      <vt:lpstr>大綱</vt:lpstr>
      <vt:lpstr>PowerPoint 簡報</vt:lpstr>
      <vt:lpstr>PowerPoint 簡報</vt:lpstr>
      <vt:lpstr>PowerPoint 簡報</vt:lpstr>
      <vt:lpstr>PowerPoint 簡報</vt:lpstr>
      <vt:lpstr>PowerPoint 簡報</vt:lpstr>
      <vt:lpstr>1樓 語言學習區</vt:lpstr>
      <vt:lpstr>1樓 多媒體聆賞區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檢索技巧：布林邏輯</vt:lpstr>
      <vt:lpstr>檢索技巧：精確檢索</vt:lpstr>
      <vt:lpstr>檢索技巧：限定欄位檢索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遇到問題了該怎麼辦?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圖資館電子資源利用教育</dc:title>
  <dc:creator>nttu</dc:creator>
  <cp:lastModifiedBy>Windows 使用者</cp:lastModifiedBy>
  <cp:revision>348</cp:revision>
  <dcterms:created xsi:type="dcterms:W3CDTF">2016-08-24T01:56:36Z</dcterms:created>
  <dcterms:modified xsi:type="dcterms:W3CDTF">2020-12-16T05:48:01Z</dcterms:modified>
</cp:coreProperties>
</file>