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3" r:id="rId1"/>
  </p:sldMasterIdLst>
  <p:notesMasterIdLst>
    <p:notesMasterId r:id="rId33"/>
  </p:notesMasterIdLst>
  <p:handoutMasterIdLst>
    <p:handoutMasterId r:id="rId34"/>
  </p:handoutMasterIdLst>
  <p:sldIdLst>
    <p:sldId id="256" r:id="rId2"/>
    <p:sldId id="298" r:id="rId3"/>
    <p:sldId id="297" r:id="rId4"/>
    <p:sldId id="389" r:id="rId5"/>
    <p:sldId id="392" r:id="rId6"/>
    <p:sldId id="390" r:id="rId7"/>
    <p:sldId id="391" r:id="rId8"/>
    <p:sldId id="421" r:id="rId9"/>
    <p:sldId id="521" r:id="rId10"/>
    <p:sldId id="523" r:id="rId11"/>
    <p:sldId id="522" r:id="rId12"/>
    <p:sldId id="422" r:id="rId13"/>
    <p:sldId id="544" r:id="rId14"/>
    <p:sldId id="543" r:id="rId15"/>
    <p:sldId id="423" r:id="rId16"/>
    <p:sldId id="545" r:id="rId17"/>
    <p:sldId id="546" r:id="rId18"/>
    <p:sldId id="547" r:id="rId19"/>
    <p:sldId id="424" r:id="rId20"/>
    <p:sldId id="425" r:id="rId21"/>
    <p:sldId id="426" r:id="rId22"/>
    <p:sldId id="549" r:id="rId23"/>
    <p:sldId id="550" r:id="rId24"/>
    <p:sldId id="551" r:id="rId25"/>
    <p:sldId id="430" r:id="rId26"/>
    <p:sldId id="552" r:id="rId27"/>
    <p:sldId id="557" r:id="rId28"/>
    <p:sldId id="556" r:id="rId29"/>
    <p:sldId id="432" r:id="rId30"/>
    <p:sldId id="433" r:id="rId31"/>
    <p:sldId id="558" r:id="rId32"/>
  </p:sldIdLst>
  <p:sldSz cx="9144000" cy="6858000" type="screen4x3"/>
  <p:notesSz cx="6797675" cy="9926638"/>
  <p:defaultTextStyle>
    <a:defPPr>
      <a:defRPr lang="zh-TW"/>
    </a:defPPr>
    <a:lvl1pPr algn="l" rtl="0" fontAlgn="base">
      <a:spcBef>
        <a:spcPct val="0"/>
      </a:spcBef>
      <a:spcAft>
        <a:spcPct val="0"/>
      </a:spcAft>
      <a:defRPr kumimoji="1" sz="2400" b="1" kern="1200">
        <a:solidFill>
          <a:schemeClr val="tx1"/>
        </a:solidFill>
        <a:latin typeface="Times New Roman" pitchFamily="18" charset="0"/>
        <a:ea typeface="新細明體" charset="-120"/>
        <a:cs typeface="+mn-cs"/>
      </a:defRPr>
    </a:lvl1pPr>
    <a:lvl2pPr marL="457200" algn="l" rtl="0" fontAlgn="base">
      <a:spcBef>
        <a:spcPct val="0"/>
      </a:spcBef>
      <a:spcAft>
        <a:spcPct val="0"/>
      </a:spcAft>
      <a:defRPr kumimoji="1" sz="2400" b="1" kern="1200">
        <a:solidFill>
          <a:schemeClr val="tx1"/>
        </a:solidFill>
        <a:latin typeface="Times New Roman" pitchFamily="18" charset="0"/>
        <a:ea typeface="新細明體" charset="-120"/>
        <a:cs typeface="+mn-cs"/>
      </a:defRPr>
    </a:lvl2pPr>
    <a:lvl3pPr marL="914400" algn="l" rtl="0" fontAlgn="base">
      <a:spcBef>
        <a:spcPct val="0"/>
      </a:spcBef>
      <a:spcAft>
        <a:spcPct val="0"/>
      </a:spcAft>
      <a:defRPr kumimoji="1" sz="2400" b="1" kern="1200">
        <a:solidFill>
          <a:schemeClr val="tx1"/>
        </a:solidFill>
        <a:latin typeface="Times New Roman" pitchFamily="18" charset="0"/>
        <a:ea typeface="新細明體" charset="-120"/>
        <a:cs typeface="+mn-cs"/>
      </a:defRPr>
    </a:lvl3pPr>
    <a:lvl4pPr marL="1371600" algn="l" rtl="0" fontAlgn="base">
      <a:spcBef>
        <a:spcPct val="0"/>
      </a:spcBef>
      <a:spcAft>
        <a:spcPct val="0"/>
      </a:spcAft>
      <a:defRPr kumimoji="1" sz="2400" b="1" kern="1200">
        <a:solidFill>
          <a:schemeClr val="tx1"/>
        </a:solidFill>
        <a:latin typeface="Times New Roman" pitchFamily="18" charset="0"/>
        <a:ea typeface="新細明體" charset="-120"/>
        <a:cs typeface="+mn-cs"/>
      </a:defRPr>
    </a:lvl4pPr>
    <a:lvl5pPr marL="1828800" algn="l" rtl="0" fontAlgn="base">
      <a:spcBef>
        <a:spcPct val="0"/>
      </a:spcBef>
      <a:spcAft>
        <a:spcPct val="0"/>
      </a:spcAft>
      <a:defRPr kumimoji="1" sz="2400" b="1" kern="1200">
        <a:solidFill>
          <a:schemeClr val="tx1"/>
        </a:solidFill>
        <a:latin typeface="Times New Roman" pitchFamily="18" charset="0"/>
        <a:ea typeface="新細明體" charset="-120"/>
        <a:cs typeface="+mn-cs"/>
      </a:defRPr>
    </a:lvl5pPr>
    <a:lvl6pPr marL="2286000" algn="l" defTabSz="914400" rtl="0" eaLnBrk="1" latinLnBrk="0" hangingPunct="1">
      <a:defRPr kumimoji="1" sz="2400" b="1" kern="1200">
        <a:solidFill>
          <a:schemeClr val="tx1"/>
        </a:solidFill>
        <a:latin typeface="Times New Roman" pitchFamily="18" charset="0"/>
        <a:ea typeface="新細明體" charset="-120"/>
        <a:cs typeface="+mn-cs"/>
      </a:defRPr>
    </a:lvl6pPr>
    <a:lvl7pPr marL="2743200" algn="l" defTabSz="914400" rtl="0" eaLnBrk="1" latinLnBrk="0" hangingPunct="1">
      <a:defRPr kumimoji="1" sz="2400" b="1" kern="1200">
        <a:solidFill>
          <a:schemeClr val="tx1"/>
        </a:solidFill>
        <a:latin typeface="Times New Roman" pitchFamily="18" charset="0"/>
        <a:ea typeface="新細明體" charset="-120"/>
        <a:cs typeface="+mn-cs"/>
      </a:defRPr>
    </a:lvl7pPr>
    <a:lvl8pPr marL="3200400" algn="l" defTabSz="914400" rtl="0" eaLnBrk="1" latinLnBrk="0" hangingPunct="1">
      <a:defRPr kumimoji="1" sz="2400" b="1" kern="1200">
        <a:solidFill>
          <a:schemeClr val="tx1"/>
        </a:solidFill>
        <a:latin typeface="Times New Roman" pitchFamily="18" charset="0"/>
        <a:ea typeface="新細明體" charset="-120"/>
        <a:cs typeface="+mn-cs"/>
      </a:defRPr>
    </a:lvl8pPr>
    <a:lvl9pPr marL="3657600" algn="l" defTabSz="914400" rtl="0" eaLnBrk="1" latinLnBrk="0" hangingPunct="1">
      <a:defRPr kumimoji="1" sz="2400" b="1" kern="1200">
        <a:solidFill>
          <a:schemeClr val="tx1"/>
        </a:solidFill>
        <a:latin typeface="Times New Roman" pitchFamily="18" charset="0"/>
        <a:ea typeface="新細明體"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AC63"/>
    <a:srgbClr val="E9D227"/>
    <a:srgbClr val="33CCCC"/>
    <a:srgbClr val="3A9E9E"/>
    <a:srgbClr val="FF7C80"/>
    <a:srgbClr val="FF6600"/>
    <a:srgbClr val="9999FF"/>
    <a:srgbClr val="B43500"/>
    <a:srgbClr val="ED7D3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9" autoAdjust="0"/>
    <p:restoredTop sz="91429" autoAdjust="0"/>
  </p:normalViewPr>
  <p:slideViewPr>
    <p:cSldViewPr snapToGrid="0">
      <p:cViewPr varScale="1">
        <p:scale>
          <a:sx n="105" d="100"/>
          <a:sy n="105" d="100"/>
        </p:scale>
        <p:origin x="1614" y="114"/>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5870" cy="497520"/>
          </a:xfrm>
          <a:prstGeom prst="rect">
            <a:avLst/>
          </a:prstGeom>
        </p:spPr>
        <p:txBody>
          <a:bodyPr vert="horz" lIns="91238" tIns="45619" rIns="91238" bIns="45619" rtlCol="0"/>
          <a:lstStyle>
            <a:lvl1pPr algn="l">
              <a:defRPr sz="1200"/>
            </a:lvl1pPr>
          </a:lstStyle>
          <a:p>
            <a:endParaRPr lang="zh-TW" altLang="en-US"/>
          </a:p>
        </p:txBody>
      </p:sp>
      <p:sp>
        <p:nvSpPr>
          <p:cNvPr id="3" name="日期版面配置區 2"/>
          <p:cNvSpPr>
            <a:spLocks noGrp="1"/>
          </p:cNvSpPr>
          <p:nvPr>
            <p:ph type="dt" sz="quarter" idx="1"/>
          </p:nvPr>
        </p:nvSpPr>
        <p:spPr>
          <a:xfrm>
            <a:off x="3850222" y="2"/>
            <a:ext cx="2945870" cy="497520"/>
          </a:xfrm>
          <a:prstGeom prst="rect">
            <a:avLst/>
          </a:prstGeom>
        </p:spPr>
        <p:txBody>
          <a:bodyPr vert="horz" lIns="91238" tIns="45619" rIns="91238" bIns="45619" rtlCol="0"/>
          <a:lstStyle>
            <a:lvl1pPr algn="r">
              <a:defRPr sz="1200"/>
            </a:lvl1pPr>
          </a:lstStyle>
          <a:p>
            <a:fld id="{94C7EA77-30CC-4E68-9B13-BB0D142714DC}" type="datetimeFigureOut">
              <a:rPr lang="zh-TW" altLang="en-US" smtClean="0"/>
              <a:t>2024/5/6</a:t>
            </a:fld>
            <a:endParaRPr lang="zh-TW" altLang="en-US"/>
          </a:p>
        </p:txBody>
      </p:sp>
      <p:sp>
        <p:nvSpPr>
          <p:cNvPr id="4" name="頁尾版面配置區 3"/>
          <p:cNvSpPr>
            <a:spLocks noGrp="1"/>
          </p:cNvSpPr>
          <p:nvPr>
            <p:ph type="ftr" sz="quarter" idx="2"/>
          </p:nvPr>
        </p:nvSpPr>
        <p:spPr>
          <a:xfrm>
            <a:off x="0" y="9429118"/>
            <a:ext cx="2945870" cy="497520"/>
          </a:xfrm>
          <a:prstGeom prst="rect">
            <a:avLst/>
          </a:prstGeom>
        </p:spPr>
        <p:txBody>
          <a:bodyPr vert="horz" lIns="91238" tIns="45619" rIns="91238" bIns="45619"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222" y="9429118"/>
            <a:ext cx="2945870" cy="497520"/>
          </a:xfrm>
          <a:prstGeom prst="rect">
            <a:avLst/>
          </a:prstGeom>
        </p:spPr>
        <p:txBody>
          <a:bodyPr vert="horz" lIns="91238" tIns="45619" rIns="91238" bIns="45619" rtlCol="0" anchor="b"/>
          <a:lstStyle>
            <a:lvl1pPr algn="r">
              <a:defRPr sz="1200"/>
            </a:lvl1pPr>
          </a:lstStyle>
          <a:p>
            <a:fld id="{BBAA04A6-51DE-45CA-B8B1-415D470B917B}" type="slidenum">
              <a:rPr lang="zh-TW" altLang="en-US" smtClean="0"/>
              <a:t>‹#›</a:t>
            </a:fld>
            <a:endParaRPr lang="zh-TW" altLang="en-US"/>
          </a:p>
        </p:txBody>
      </p:sp>
    </p:spTree>
    <p:extLst>
      <p:ext uri="{BB962C8B-B14F-4D97-AF65-F5344CB8AC3E}">
        <p14:creationId xmlns:p14="http://schemas.microsoft.com/office/powerpoint/2010/main" val="3399594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5870" cy="497520"/>
          </a:xfrm>
          <a:prstGeom prst="rect">
            <a:avLst/>
          </a:prstGeom>
        </p:spPr>
        <p:txBody>
          <a:bodyPr vert="horz" lIns="91238" tIns="45619" rIns="91238" bIns="45619" rtlCol="0"/>
          <a:lstStyle>
            <a:lvl1pPr algn="l">
              <a:defRPr sz="1200"/>
            </a:lvl1pPr>
          </a:lstStyle>
          <a:p>
            <a:endParaRPr lang="zh-TW" altLang="en-US"/>
          </a:p>
        </p:txBody>
      </p:sp>
      <p:sp>
        <p:nvSpPr>
          <p:cNvPr id="3" name="日期版面配置區 2"/>
          <p:cNvSpPr>
            <a:spLocks noGrp="1"/>
          </p:cNvSpPr>
          <p:nvPr>
            <p:ph type="dt" idx="1"/>
          </p:nvPr>
        </p:nvSpPr>
        <p:spPr>
          <a:xfrm>
            <a:off x="3850222" y="2"/>
            <a:ext cx="2945870" cy="497520"/>
          </a:xfrm>
          <a:prstGeom prst="rect">
            <a:avLst/>
          </a:prstGeom>
        </p:spPr>
        <p:txBody>
          <a:bodyPr vert="horz" lIns="91238" tIns="45619" rIns="91238" bIns="45619" rtlCol="0"/>
          <a:lstStyle>
            <a:lvl1pPr algn="r">
              <a:defRPr sz="1200"/>
            </a:lvl1pPr>
          </a:lstStyle>
          <a:p>
            <a:fld id="{689BE022-22A1-48E3-A93E-CF8A774F2B7F}" type="datetimeFigureOut">
              <a:rPr lang="zh-TW" altLang="en-US" smtClean="0"/>
              <a:t>2024/5/6</a:t>
            </a:fld>
            <a:endParaRPr lang="zh-TW" altLang="en-US"/>
          </a:p>
        </p:txBody>
      </p:sp>
      <p:sp>
        <p:nvSpPr>
          <p:cNvPr id="4" name="投影片圖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238" tIns="45619" rIns="91238" bIns="45619" rtlCol="0" anchor="ctr"/>
          <a:lstStyle/>
          <a:p>
            <a:endParaRPr lang="zh-TW" altLang="en-US"/>
          </a:p>
        </p:txBody>
      </p:sp>
      <p:sp>
        <p:nvSpPr>
          <p:cNvPr id="5" name="備忘稿版面配置區 4"/>
          <p:cNvSpPr>
            <a:spLocks noGrp="1"/>
          </p:cNvSpPr>
          <p:nvPr>
            <p:ph type="body" sz="quarter" idx="3"/>
          </p:nvPr>
        </p:nvSpPr>
        <p:spPr>
          <a:xfrm>
            <a:off x="679451" y="4777145"/>
            <a:ext cx="5438774" cy="3908861"/>
          </a:xfrm>
          <a:prstGeom prst="rect">
            <a:avLst/>
          </a:prstGeom>
        </p:spPr>
        <p:txBody>
          <a:bodyPr vert="horz" lIns="91238" tIns="45619" rIns="91238" bIns="45619"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9118"/>
            <a:ext cx="2945870" cy="497520"/>
          </a:xfrm>
          <a:prstGeom prst="rect">
            <a:avLst/>
          </a:prstGeom>
        </p:spPr>
        <p:txBody>
          <a:bodyPr vert="horz" lIns="91238" tIns="45619" rIns="91238" bIns="45619"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222" y="9429118"/>
            <a:ext cx="2945870" cy="497520"/>
          </a:xfrm>
          <a:prstGeom prst="rect">
            <a:avLst/>
          </a:prstGeom>
        </p:spPr>
        <p:txBody>
          <a:bodyPr vert="horz" lIns="91238" tIns="45619" rIns="91238" bIns="45619" rtlCol="0" anchor="b"/>
          <a:lstStyle>
            <a:lvl1pPr algn="r">
              <a:defRPr sz="1200"/>
            </a:lvl1pPr>
          </a:lstStyle>
          <a:p>
            <a:fld id="{C44B4E05-5815-4017-87EE-D8EDAAF213AB}" type="slidenum">
              <a:rPr lang="zh-TW" altLang="en-US" smtClean="0"/>
              <a:t>‹#›</a:t>
            </a:fld>
            <a:endParaRPr lang="zh-TW" altLang="en-US"/>
          </a:p>
        </p:txBody>
      </p:sp>
    </p:spTree>
    <p:extLst>
      <p:ext uri="{BB962C8B-B14F-4D97-AF65-F5344CB8AC3E}">
        <p14:creationId xmlns:p14="http://schemas.microsoft.com/office/powerpoint/2010/main" val="2990316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報告寫作的過程必然使用資訊科技幫助我們有效率地完成一篇好的論文或作業報告，當你使用圖書館資料庫、網際網路查詢、蒐集資料時，息息相關的資訊倫理請務必遵守。</a:t>
            </a:r>
            <a:endParaRPr lang="en-US" altLang="zh-TW" dirty="0"/>
          </a:p>
          <a:p>
            <a:endParaRPr lang="en-US" altLang="zh-TW" dirty="0"/>
          </a:p>
          <a:p>
            <a:r>
              <a:rPr lang="zh-TW" altLang="en-US" dirty="0"/>
              <a:t>學術倫理：泛指從事學術活動</a:t>
            </a:r>
            <a:r>
              <a:rPr lang="en-US" altLang="zh-TW" dirty="0"/>
              <a:t>(</a:t>
            </a:r>
            <a:r>
              <a:rPr lang="zh-TW" altLang="en-US" dirty="0"/>
              <a:t>大學生可能面臨的作業報</a:t>
            </a:r>
          </a:p>
          <a:p>
            <a:r>
              <a:rPr lang="zh-TW" altLang="en-US" dirty="0"/>
              <a:t>告、課程測驗、擔任研究助理等</a:t>
            </a:r>
            <a:r>
              <a:rPr lang="en-US" altLang="zh-TW" dirty="0"/>
              <a:t>)</a:t>
            </a:r>
            <a:r>
              <a:rPr lang="zh-TW" altLang="en-US" dirty="0"/>
              <a:t>應遵守的基本道德規範，</a:t>
            </a:r>
          </a:p>
          <a:p>
            <a:r>
              <a:rPr lang="zh-TW" altLang="en-US" dirty="0"/>
              <a:t>包括理性、客觀、一致、誠實、負責、合作、公平與開放。</a:t>
            </a:r>
            <a:endParaRPr lang="en-US" altLang="zh-TW" dirty="0"/>
          </a:p>
          <a:p>
            <a:endParaRPr lang="en-US" altLang="zh-TW" dirty="0"/>
          </a:p>
          <a:p>
            <a:r>
              <a:rPr lang="zh-TW" altLang="en-US" dirty="0"/>
              <a:t>剽竊</a:t>
            </a:r>
            <a:r>
              <a:rPr lang="en-US" altLang="zh-TW" dirty="0"/>
              <a:t>(</a:t>
            </a:r>
            <a:r>
              <a:rPr lang="zh-TW" altLang="en-US" dirty="0"/>
              <a:t>概念上</a:t>
            </a:r>
            <a:r>
              <a:rPr lang="en-US" altLang="zh-TW" dirty="0"/>
              <a:t>)</a:t>
            </a:r>
            <a:r>
              <a:rPr lang="zh-TW" altLang="en-US" dirty="0"/>
              <a:t>：通常指研究構想的剽竊。例如，引用文句的寫作用語，若會</a:t>
            </a:r>
          </a:p>
          <a:p>
            <a:r>
              <a:rPr lang="zh-TW" altLang="en-US" dirty="0"/>
              <a:t>導致讀者誤解為非原作者所作出的貢獻度（</a:t>
            </a:r>
            <a:r>
              <a:rPr lang="en-US" altLang="zh-TW" dirty="0"/>
              <a:t>credits</a:t>
            </a:r>
            <a:r>
              <a:rPr lang="zh-TW" altLang="en-US" dirty="0"/>
              <a:t>），即是剽竊行為。</a:t>
            </a:r>
          </a:p>
          <a:p>
            <a:endParaRPr lang="zh-TW" altLang="en-US" dirty="0"/>
          </a:p>
          <a:p>
            <a:r>
              <a:rPr lang="zh-TW" altLang="en-US" dirty="0"/>
              <a:t>抄襲</a:t>
            </a:r>
            <a:r>
              <a:rPr lang="en-US" altLang="zh-TW" dirty="0"/>
              <a:t>(</a:t>
            </a:r>
            <a:r>
              <a:rPr lang="zh-TW" altLang="en-US" dirty="0"/>
              <a:t>形式上</a:t>
            </a:r>
            <a:r>
              <a:rPr lang="en-US" altLang="zh-TW" dirty="0"/>
              <a:t>)</a:t>
            </a:r>
            <a:r>
              <a:rPr lang="zh-TW" altLang="en-US" dirty="0"/>
              <a:t>：凡是未依正規的方法，引用別人已經發表的研究論著者；</a:t>
            </a:r>
          </a:p>
          <a:p>
            <a:r>
              <a:rPr lang="zh-TW" altLang="en-US" dirty="0"/>
              <a:t>數位化時代，學術論著抄襲的情況更普遍</a:t>
            </a:r>
            <a:r>
              <a:rPr lang="en-US" altLang="zh-TW" dirty="0"/>
              <a:t>!</a:t>
            </a:r>
          </a:p>
          <a:p>
            <a:r>
              <a:rPr lang="zh-TW" altLang="en-US" dirty="0"/>
              <a:t>竄改：如不完整的實驗記錄修改成完整；或保留符合期望的試驗結果，隱</a:t>
            </a:r>
          </a:p>
          <a:p>
            <a:r>
              <a:rPr lang="zh-TW" altLang="en-US" dirty="0"/>
              <a:t>藏不合期望的部分，美化資料或隱藏數據。</a:t>
            </a:r>
          </a:p>
          <a:p>
            <a:endParaRPr lang="zh-TW" altLang="en-US" dirty="0"/>
          </a:p>
          <a:p>
            <a:r>
              <a:rPr lang="zh-TW" altLang="en-US" dirty="0"/>
              <a:t>捏造：呈現虛構的研究包括論文內容、或實驗數據。</a:t>
            </a:r>
          </a:p>
        </p:txBody>
      </p:sp>
      <p:sp>
        <p:nvSpPr>
          <p:cNvPr id="4" name="投影片編號版面配置區 3"/>
          <p:cNvSpPr>
            <a:spLocks noGrp="1"/>
          </p:cNvSpPr>
          <p:nvPr>
            <p:ph type="sldNum" sz="quarter" idx="10"/>
          </p:nvPr>
        </p:nvSpPr>
        <p:spPr/>
        <p:txBody>
          <a:bodyPr/>
          <a:lstStyle/>
          <a:p>
            <a:fld id="{C44B4E05-5815-4017-87EE-D8EDAAF213AB}" type="slidenum">
              <a:rPr lang="zh-TW" altLang="en-US" smtClean="0"/>
              <a:t>2</a:t>
            </a:fld>
            <a:endParaRPr lang="zh-TW" altLang="en-US"/>
          </a:p>
        </p:txBody>
      </p:sp>
    </p:spTree>
    <p:extLst>
      <p:ext uri="{BB962C8B-B14F-4D97-AF65-F5344CB8AC3E}">
        <p14:creationId xmlns:p14="http://schemas.microsoft.com/office/powerpoint/2010/main" val="1100049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10"/>
          </p:nvPr>
        </p:nvSpPr>
        <p:spPr/>
        <p:txBody>
          <a:bodyPr/>
          <a:lstStyle/>
          <a:p>
            <a:fld id="{C44B4E05-5815-4017-87EE-D8EDAAF213AB}" type="slidenum">
              <a:rPr lang="zh-TW" altLang="en-US" smtClean="0"/>
              <a:t>8</a:t>
            </a:fld>
            <a:endParaRPr lang="zh-TW" altLang="en-US"/>
          </a:p>
        </p:txBody>
      </p:sp>
    </p:spTree>
    <p:extLst>
      <p:ext uri="{BB962C8B-B14F-4D97-AF65-F5344CB8AC3E}">
        <p14:creationId xmlns:p14="http://schemas.microsoft.com/office/powerpoint/2010/main" val="394795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44B4E05-5815-4017-87EE-D8EDAAF213AB}" type="slidenum">
              <a:rPr lang="zh-TW" altLang="en-US" smtClean="0"/>
              <a:t>12</a:t>
            </a:fld>
            <a:endParaRPr lang="zh-TW" altLang="en-US"/>
          </a:p>
        </p:txBody>
      </p:sp>
    </p:spTree>
    <p:extLst>
      <p:ext uri="{BB962C8B-B14F-4D97-AF65-F5344CB8AC3E}">
        <p14:creationId xmlns:p14="http://schemas.microsoft.com/office/powerpoint/2010/main" val="326976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44B4E05-5815-4017-87EE-D8EDAAF213AB}" type="slidenum">
              <a:rPr lang="zh-TW" altLang="en-US" smtClean="0"/>
              <a:t>29</a:t>
            </a:fld>
            <a:endParaRPr lang="zh-TW" altLang="en-US"/>
          </a:p>
        </p:txBody>
      </p:sp>
    </p:spTree>
    <p:extLst>
      <p:ext uri="{BB962C8B-B14F-4D97-AF65-F5344CB8AC3E}">
        <p14:creationId xmlns:p14="http://schemas.microsoft.com/office/powerpoint/2010/main" val="145784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1168400" y="1243013"/>
            <a:ext cx="4476750" cy="3357562"/>
          </a:xfrm>
          <a:ln/>
        </p:spPr>
      </p:sp>
      <p:sp>
        <p:nvSpPr>
          <p:cNvPr id="2119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Tree>
    <p:extLst>
      <p:ext uri="{BB962C8B-B14F-4D97-AF65-F5344CB8AC3E}">
        <p14:creationId xmlns:p14="http://schemas.microsoft.com/office/powerpoint/2010/main" val="4284310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atin typeface="微軟正黑體" panose="020B0604030504040204" pitchFamily="34" charset="-120"/>
                <a:ea typeface="微軟正黑體" panose="020B0604030504040204" pitchFamily="34" charset="-120"/>
              </a:defRPr>
            </a:lvl1pPr>
            <a:lvl2pPr marL="342909" indent="0" algn="ctr">
              <a:buNone/>
              <a:defRPr sz="1500"/>
            </a:lvl2pPr>
            <a:lvl3pPr marL="685817" indent="0" algn="ctr">
              <a:buNone/>
              <a:defRPr sz="1350"/>
            </a:lvl3pPr>
            <a:lvl4pPr marL="1028726" indent="0" algn="ctr">
              <a:buNone/>
              <a:defRPr sz="1200"/>
            </a:lvl4pPr>
            <a:lvl5pPr marL="1371634" indent="0" algn="ctr">
              <a:buNone/>
              <a:defRPr sz="1200"/>
            </a:lvl5pPr>
            <a:lvl6pPr marL="1714543" indent="0" algn="ctr">
              <a:buNone/>
              <a:defRPr sz="1200"/>
            </a:lvl6pPr>
            <a:lvl7pPr marL="2057451" indent="0" algn="ctr">
              <a:buNone/>
              <a:defRPr sz="1200"/>
            </a:lvl7pPr>
            <a:lvl8pPr marL="2400360" indent="0" algn="ctr">
              <a:buNone/>
              <a:defRPr sz="1200"/>
            </a:lvl8pPr>
            <a:lvl9pPr marL="2743269" indent="0" algn="ctr">
              <a:buNone/>
              <a:defRPr sz="1200"/>
            </a:lvl9pPr>
          </a:lstStyle>
          <a:p>
            <a:r>
              <a:rPr lang="zh-TW" altLang="en-US"/>
              <a:t>按一下以編輯母片副標題樣式</a:t>
            </a:r>
            <a:endParaRPr lang="zh-TW" altLang="en-US" dirty="0"/>
          </a:p>
        </p:txBody>
      </p:sp>
      <p:sp>
        <p:nvSpPr>
          <p:cNvPr id="4" name="日期版面配置區 3"/>
          <p:cNvSpPr>
            <a:spLocks noGrp="1"/>
          </p:cNvSpPr>
          <p:nvPr>
            <p:ph type="dt" sz="half" idx="10"/>
          </p:nvPr>
        </p:nvSpPr>
        <p:spPr/>
        <p:txBody>
          <a:bodyPr/>
          <a:lstStyle/>
          <a:p>
            <a:pPr>
              <a:defRPr/>
            </a:pPr>
            <a:fld id="{E85F0A9B-7A0C-42AE-B480-A0497F33697B}" type="datetime1">
              <a:rPr lang="zh-TW" altLang="en-US" smtClean="0">
                <a:solidFill>
                  <a:srgbClr val="000000"/>
                </a:solidFill>
              </a:rPr>
              <a:t>2024/5/6</a:t>
            </a:fld>
            <a:endParaRPr lang="en-US" altLang="zh-TW">
              <a:solidFill>
                <a:srgbClr val="000000"/>
              </a:solidFill>
            </a:endParaRPr>
          </a:p>
        </p:txBody>
      </p:sp>
      <p:sp>
        <p:nvSpPr>
          <p:cNvPr id="5" name="頁尾版面配置區 4"/>
          <p:cNvSpPr>
            <a:spLocks noGrp="1"/>
          </p:cNvSpPr>
          <p:nvPr>
            <p:ph type="ftr" sz="quarter" idx="11"/>
          </p:nvPr>
        </p:nvSpPr>
        <p:spPr/>
        <p:txBody>
          <a:bodyPr/>
          <a:lstStyle/>
          <a:p>
            <a:pPr>
              <a:defRPr/>
            </a:pPr>
            <a:r>
              <a:rPr lang="en-US" altLang="zh-TW">
                <a:solidFill>
                  <a:srgbClr val="000000"/>
                </a:solidFill>
              </a:rPr>
              <a:t>文獻檢索暨館際合作利用</a:t>
            </a:r>
          </a:p>
        </p:txBody>
      </p:sp>
      <p:sp>
        <p:nvSpPr>
          <p:cNvPr id="6" name="投影片編號版面配置區 5"/>
          <p:cNvSpPr>
            <a:spLocks noGrp="1"/>
          </p:cNvSpPr>
          <p:nvPr>
            <p:ph type="sldNum" sz="quarter" idx="12"/>
          </p:nvPr>
        </p:nvSpPr>
        <p:spPr/>
        <p:txBody>
          <a:bodyPr/>
          <a:lstStyle/>
          <a:p>
            <a:pPr>
              <a:defRPr/>
            </a:pPr>
            <a:fld id="{0D632C4B-9336-4AB9-A157-A9741EC66343}" type="slidenum">
              <a:rPr lang="en-US" altLang="zh-TW" smtClean="0">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768727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pPr>
              <a:defRPr/>
            </a:pPr>
            <a:fld id="{A9BFFA25-5FA9-4208-B4D5-E648CEFAFB18}" type="datetime1">
              <a:rPr lang="zh-TW" altLang="en-US" smtClean="0">
                <a:solidFill>
                  <a:srgbClr val="000000"/>
                </a:solidFill>
              </a:rPr>
              <a:t>2024/5/6</a:t>
            </a:fld>
            <a:endParaRPr lang="en-US" altLang="zh-TW">
              <a:solidFill>
                <a:srgbClr val="000000"/>
              </a:solidFill>
            </a:endParaRPr>
          </a:p>
        </p:txBody>
      </p:sp>
      <p:sp>
        <p:nvSpPr>
          <p:cNvPr id="5" name="頁尾版面配置區 4"/>
          <p:cNvSpPr>
            <a:spLocks noGrp="1"/>
          </p:cNvSpPr>
          <p:nvPr>
            <p:ph type="ftr" sz="quarter" idx="11"/>
          </p:nvPr>
        </p:nvSpPr>
        <p:spPr/>
        <p:txBody>
          <a:bodyPr/>
          <a:lstStyle/>
          <a:p>
            <a:pPr>
              <a:defRPr/>
            </a:pPr>
            <a:r>
              <a:rPr lang="en-US" altLang="zh-TW">
                <a:solidFill>
                  <a:srgbClr val="000000"/>
                </a:solidFill>
              </a:rPr>
              <a:t>文獻檢索暨館際合作利用</a:t>
            </a:r>
          </a:p>
        </p:txBody>
      </p:sp>
      <p:sp>
        <p:nvSpPr>
          <p:cNvPr id="6" name="投影片編號版面配置區 5"/>
          <p:cNvSpPr>
            <a:spLocks noGrp="1"/>
          </p:cNvSpPr>
          <p:nvPr>
            <p:ph type="sldNum" sz="quarter" idx="12"/>
          </p:nvPr>
        </p:nvSpPr>
        <p:spPr/>
        <p:txBody>
          <a:bodyPr/>
          <a:lstStyle/>
          <a:p>
            <a:pPr>
              <a:defRPr/>
            </a:pPr>
            <a:fld id="{C77DCCB3-ED2B-47D7-95D9-A810044CB16E}" type="slidenum">
              <a:rPr lang="en-US" altLang="zh-TW" smtClean="0">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990240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pPr>
              <a:defRPr/>
            </a:pPr>
            <a:fld id="{34D15563-1C8B-4C13-B13E-64C755C8EF3B}" type="datetime1">
              <a:rPr lang="zh-TW" altLang="en-US" smtClean="0">
                <a:solidFill>
                  <a:srgbClr val="000000"/>
                </a:solidFill>
              </a:rPr>
              <a:t>2024/5/6</a:t>
            </a:fld>
            <a:endParaRPr lang="en-US" altLang="zh-TW">
              <a:solidFill>
                <a:srgbClr val="000000"/>
              </a:solidFill>
            </a:endParaRPr>
          </a:p>
        </p:txBody>
      </p:sp>
      <p:sp>
        <p:nvSpPr>
          <p:cNvPr id="5" name="頁尾版面配置區 4"/>
          <p:cNvSpPr>
            <a:spLocks noGrp="1"/>
          </p:cNvSpPr>
          <p:nvPr>
            <p:ph type="ftr" sz="quarter" idx="11"/>
          </p:nvPr>
        </p:nvSpPr>
        <p:spPr/>
        <p:txBody>
          <a:bodyPr/>
          <a:lstStyle/>
          <a:p>
            <a:pPr>
              <a:defRPr/>
            </a:pPr>
            <a:r>
              <a:rPr lang="en-US" altLang="zh-TW">
                <a:solidFill>
                  <a:srgbClr val="000000"/>
                </a:solidFill>
              </a:rPr>
              <a:t>文獻檢索暨館際合作利用</a:t>
            </a:r>
          </a:p>
        </p:txBody>
      </p:sp>
      <p:sp>
        <p:nvSpPr>
          <p:cNvPr id="6" name="投影片編號版面配置區 5"/>
          <p:cNvSpPr>
            <a:spLocks noGrp="1"/>
          </p:cNvSpPr>
          <p:nvPr>
            <p:ph type="sldNum" sz="quarter" idx="12"/>
          </p:nvPr>
        </p:nvSpPr>
        <p:spPr/>
        <p:txBody>
          <a:bodyPr/>
          <a:lstStyle/>
          <a:p>
            <a:pPr>
              <a:defRPr/>
            </a:pPr>
            <a:fld id="{327CA316-EA77-4BC9-A8E7-242D6E4D383F}" type="slidenum">
              <a:rPr lang="en-US" altLang="zh-TW" smtClean="0">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59776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3888259" y="1"/>
            <a:ext cx="5255741" cy="733167"/>
          </a:xfrm>
        </p:spPr>
        <p:txBody>
          <a:bodyPr/>
          <a:lstStyle>
            <a:lvl1pPr>
              <a:defRPr>
                <a:solidFill>
                  <a:schemeClr val="accent1">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日期版面配置區 3"/>
          <p:cNvSpPr>
            <a:spLocks noGrp="1"/>
          </p:cNvSpPr>
          <p:nvPr>
            <p:ph type="dt" sz="half" idx="10"/>
          </p:nvPr>
        </p:nvSpPr>
        <p:spPr/>
        <p:txBody>
          <a:bodyPr/>
          <a:lstStyle/>
          <a:p>
            <a:pPr>
              <a:defRPr/>
            </a:pPr>
            <a:fld id="{0331D3B8-ABFA-43EE-BC75-D1E799537B27}" type="datetime1">
              <a:rPr lang="zh-TW" altLang="en-US" smtClean="0">
                <a:solidFill>
                  <a:srgbClr val="000000"/>
                </a:solidFill>
              </a:rPr>
              <a:t>2024/5/6</a:t>
            </a:fld>
            <a:endParaRPr lang="en-US" altLang="zh-TW">
              <a:solidFill>
                <a:srgbClr val="000000"/>
              </a:solidFill>
            </a:endParaRPr>
          </a:p>
        </p:txBody>
      </p:sp>
      <p:sp>
        <p:nvSpPr>
          <p:cNvPr id="5" name="頁尾版面配置區 4"/>
          <p:cNvSpPr>
            <a:spLocks noGrp="1"/>
          </p:cNvSpPr>
          <p:nvPr>
            <p:ph type="ftr" sz="quarter" idx="11"/>
          </p:nvPr>
        </p:nvSpPr>
        <p:spPr/>
        <p:txBody>
          <a:bodyPr/>
          <a:lstStyle/>
          <a:p>
            <a:pPr>
              <a:defRPr/>
            </a:pPr>
            <a:r>
              <a:rPr lang="en-US" altLang="zh-TW">
                <a:solidFill>
                  <a:srgbClr val="000000"/>
                </a:solidFill>
              </a:rPr>
              <a:t>文獻檢索暨館際合作利用</a:t>
            </a:r>
          </a:p>
        </p:txBody>
      </p:sp>
      <p:sp>
        <p:nvSpPr>
          <p:cNvPr id="6" name="投影片編號版面配置區 5"/>
          <p:cNvSpPr>
            <a:spLocks noGrp="1"/>
          </p:cNvSpPr>
          <p:nvPr>
            <p:ph type="sldNum" sz="quarter" idx="12"/>
          </p:nvPr>
        </p:nvSpPr>
        <p:spPr/>
        <p:txBody>
          <a:bodyPr/>
          <a:lstStyle/>
          <a:p>
            <a:pPr>
              <a:defRPr/>
            </a:pPr>
            <a:fld id="{5608D5EF-716D-4257-9941-24A4A527EBAF}" type="slidenum">
              <a:rPr lang="en-US" altLang="zh-TW" smtClean="0">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44408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40"/>
            <a:ext cx="7886700" cy="2852737"/>
          </a:xfrm>
        </p:spPr>
        <p:txBody>
          <a:bodyPr anchor="b"/>
          <a:lstStyle>
            <a:lvl1pPr>
              <a:defRPr sz="450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文字版面配置區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latin typeface="微軟正黑體" panose="020B0604030504040204" pitchFamily="34" charset="-120"/>
                <a:ea typeface="微軟正黑體" panose="020B0604030504040204" pitchFamily="34" charset="-120"/>
              </a:defRPr>
            </a:lvl1pPr>
            <a:lvl2pPr marL="342909" indent="0">
              <a:buNone/>
              <a:defRPr sz="1500">
                <a:solidFill>
                  <a:schemeClr val="tx1">
                    <a:tint val="75000"/>
                  </a:schemeClr>
                </a:solidFill>
              </a:defRPr>
            </a:lvl2pPr>
            <a:lvl3pPr marL="685817" indent="0">
              <a:buNone/>
              <a:defRPr sz="1350">
                <a:solidFill>
                  <a:schemeClr val="tx1">
                    <a:tint val="75000"/>
                  </a:schemeClr>
                </a:solidFill>
              </a:defRPr>
            </a:lvl3pPr>
            <a:lvl4pPr marL="1028726" indent="0">
              <a:buNone/>
              <a:defRPr sz="1200">
                <a:solidFill>
                  <a:schemeClr val="tx1">
                    <a:tint val="75000"/>
                  </a:schemeClr>
                </a:solidFill>
              </a:defRPr>
            </a:lvl4pPr>
            <a:lvl5pPr marL="1371634" indent="0">
              <a:buNone/>
              <a:defRPr sz="1200">
                <a:solidFill>
                  <a:schemeClr val="tx1">
                    <a:tint val="75000"/>
                  </a:schemeClr>
                </a:solidFill>
              </a:defRPr>
            </a:lvl5pPr>
            <a:lvl6pPr marL="1714543" indent="0">
              <a:buNone/>
              <a:defRPr sz="1200">
                <a:solidFill>
                  <a:schemeClr val="tx1">
                    <a:tint val="75000"/>
                  </a:schemeClr>
                </a:solidFill>
              </a:defRPr>
            </a:lvl6pPr>
            <a:lvl7pPr marL="2057451" indent="0">
              <a:buNone/>
              <a:defRPr sz="1200">
                <a:solidFill>
                  <a:schemeClr val="tx1">
                    <a:tint val="75000"/>
                  </a:schemeClr>
                </a:solidFill>
              </a:defRPr>
            </a:lvl7pPr>
            <a:lvl8pPr marL="2400360" indent="0">
              <a:buNone/>
              <a:defRPr sz="1200">
                <a:solidFill>
                  <a:schemeClr val="tx1">
                    <a:tint val="75000"/>
                  </a:schemeClr>
                </a:solidFill>
              </a:defRPr>
            </a:lvl8pPr>
            <a:lvl9pPr marL="2743269" indent="0">
              <a:buNone/>
              <a:defRPr sz="12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pPr>
              <a:defRPr/>
            </a:pPr>
            <a:fld id="{E52A673A-04F8-4172-B3C4-C8C4A462AB11}" type="datetime1">
              <a:rPr lang="zh-TW" altLang="en-US" smtClean="0">
                <a:solidFill>
                  <a:srgbClr val="000000"/>
                </a:solidFill>
              </a:rPr>
              <a:t>2024/5/6</a:t>
            </a:fld>
            <a:endParaRPr lang="en-US" altLang="zh-TW">
              <a:solidFill>
                <a:srgbClr val="000000"/>
              </a:solidFill>
            </a:endParaRPr>
          </a:p>
        </p:txBody>
      </p:sp>
      <p:sp>
        <p:nvSpPr>
          <p:cNvPr id="5" name="頁尾版面配置區 4"/>
          <p:cNvSpPr>
            <a:spLocks noGrp="1"/>
          </p:cNvSpPr>
          <p:nvPr>
            <p:ph type="ftr" sz="quarter" idx="11"/>
          </p:nvPr>
        </p:nvSpPr>
        <p:spPr/>
        <p:txBody>
          <a:bodyPr/>
          <a:lstStyle/>
          <a:p>
            <a:pPr>
              <a:defRPr/>
            </a:pPr>
            <a:r>
              <a:rPr lang="en-US" altLang="zh-TW">
                <a:solidFill>
                  <a:srgbClr val="000000"/>
                </a:solidFill>
              </a:rPr>
              <a:t>文獻檢索暨館際合作利用</a:t>
            </a:r>
          </a:p>
        </p:txBody>
      </p:sp>
      <p:sp>
        <p:nvSpPr>
          <p:cNvPr id="6" name="投影片編號版面配置區 5"/>
          <p:cNvSpPr>
            <a:spLocks noGrp="1"/>
          </p:cNvSpPr>
          <p:nvPr>
            <p:ph type="sldNum" sz="quarter" idx="12"/>
          </p:nvPr>
        </p:nvSpPr>
        <p:spPr/>
        <p:txBody>
          <a:bodyPr/>
          <a:lstStyle/>
          <a:p>
            <a:pPr>
              <a:defRPr/>
            </a:pPr>
            <a:fld id="{D772E239-CCBA-48B3-ADF1-D54C192A127B}" type="slidenum">
              <a:rPr lang="en-US" altLang="zh-TW" smtClean="0">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34838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內容版面配置區 2"/>
          <p:cNvSpPr>
            <a:spLocks noGrp="1"/>
          </p:cNvSpPr>
          <p:nvPr>
            <p:ph sz="half" idx="1"/>
          </p:nvPr>
        </p:nvSpPr>
        <p:spPr>
          <a:xfrm>
            <a:off x="628650" y="1825625"/>
            <a:ext cx="3886200" cy="4351338"/>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內容版面配置區 3"/>
          <p:cNvSpPr>
            <a:spLocks noGrp="1"/>
          </p:cNvSpPr>
          <p:nvPr>
            <p:ph sz="half" idx="2"/>
          </p:nvPr>
        </p:nvSpPr>
        <p:spPr>
          <a:xfrm>
            <a:off x="4629150" y="1825625"/>
            <a:ext cx="3886200" cy="4351338"/>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5" name="日期版面配置區 4"/>
          <p:cNvSpPr>
            <a:spLocks noGrp="1"/>
          </p:cNvSpPr>
          <p:nvPr>
            <p:ph type="dt" sz="half" idx="10"/>
          </p:nvPr>
        </p:nvSpPr>
        <p:spPr/>
        <p:txBody>
          <a:bodyPr/>
          <a:lstStyle/>
          <a:p>
            <a:pPr>
              <a:defRPr/>
            </a:pPr>
            <a:fld id="{27EDF3EF-7F53-411E-98B1-F1EDA18353E0}" type="datetime1">
              <a:rPr lang="zh-TW" altLang="en-US" smtClean="0">
                <a:solidFill>
                  <a:srgbClr val="000000"/>
                </a:solidFill>
              </a:rPr>
              <a:t>2024/5/6</a:t>
            </a:fld>
            <a:endParaRPr lang="en-US" altLang="zh-TW">
              <a:solidFill>
                <a:srgbClr val="000000"/>
              </a:solidFill>
            </a:endParaRPr>
          </a:p>
        </p:txBody>
      </p:sp>
      <p:sp>
        <p:nvSpPr>
          <p:cNvPr id="6" name="頁尾版面配置區 5"/>
          <p:cNvSpPr>
            <a:spLocks noGrp="1"/>
          </p:cNvSpPr>
          <p:nvPr>
            <p:ph type="ftr" sz="quarter" idx="11"/>
          </p:nvPr>
        </p:nvSpPr>
        <p:spPr/>
        <p:txBody>
          <a:bodyPr/>
          <a:lstStyle/>
          <a:p>
            <a:pPr>
              <a:defRPr/>
            </a:pPr>
            <a:r>
              <a:rPr lang="en-US" altLang="zh-TW">
                <a:solidFill>
                  <a:srgbClr val="000000"/>
                </a:solidFill>
              </a:rPr>
              <a:t>文獻檢索暨館際合作利用</a:t>
            </a:r>
          </a:p>
        </p:txBody>
      </p:sp>
      <p:sp>
        <p:nvSpPr>
          <p:cNvPr id="7" name="投影片編號版面配置區 6"/>
          <p:cNvSpPr>
            <a:spLocks noGrp="1"/>
          </p:cNvSpPr>
          <p:nvPr>
            <p:ph type="sldNum" sz="quarter" idx="12"/>
          </p:nvPr>
        </p:nvSpPr>
        <p:spPr/>
        <p:txBody>
          <a:bodyPr/>
          <a:lstStyle/>
          <a:p>
            <a:pPr>
              <a:defRPr/>
            </a:pPr>
            <a:fld id="{5B8862A5-77D3-4851-82F5-AF89CDC8F8CB}" type="slidenum">
              <a:rPr lang="en-US" altLang="zh-TW" smtClean="0">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768071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2" y="365127"/>
            <a:ext cx="7886700" cy="1325563"/>
          </a:xfrm>
        </p:spPr>
        <p:txBody>
          <a:bodyPr/>
          <a:lstStyle>
            <a:lvl1pPr>
              <a:defRPr>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zh-TW" altLang="en-US" dirty="0"/>
          </a:p>
        </p:txBody>
      </p:sp>
      <p:sp>
        <p:nvSpPr>
          <p:cNvPr id="3" name="文字版面配置區 2"/>
          <p:cNvSpPr>
            <a:spLocks noGrp="1"/>
          </p:cNvSpPr>
          <p:nvPr>
            <p:ph type="body" idx="1"/>
          </p:nvPr>
        </p:nvSpPr>
        <p:spPr>
          <a:xfrm>
            <a:off x="629841" y="1681163"/>
            <a:ext cx="3868340" cy="823912"/>
          </a:xfrm>
        </p:spPr>
        <p:txBody>
          <a:bodyPr anchor="b"/>
          <a:lstStyle>
            <a:lvl1pPr marL="0" indent="0">
              <a:buNone/>
              <a:defRPr sz="1800" b="1">
                <a:latin typeface="微軟正黑體" panose="020B0604030504040204" pitchFamily="34" charset="-120"/>
                <a:ea typeface="微軟正黑體" panose="020B0604030504040204" pitchFamily="34" charset="-120"/>
              </a:defRPr>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629841" y="2505075"/>
            <a:ext cx="3868340" cy="3684588"/>
          </a:xfrm>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atin typeface="微軟正黑體" panose="020B0604030504040204" pitchFamily="34" charset="-120"/>
                <a:ea typeface="微軟正黑體" panose="020B0604030504040204" pitchFamily="34" charset="-120"/>
              </a:defRPr>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7" name="日期版面配置區 6"/>
          <p:cNvSpPr>
            <a:spLocks noGrp="1"/>
          </p:cNvSpPr>
          <p:nvPr>
            <p:ph type="dt" sz="half" idx="10"/>
          </p:nvPr>
        </p:nvSpPr>
        <p:spPr/>
        <p:txBody>
          <a:bodyPr/>
          <a:lstStyle/>
          <a:p>
            <a:pPr>
              <a:defRPr/>
            </a:pPr>
            <a:fld id="{F9D37BA0-18DA-4EC9-815E-70C7AFF57F1C}" type="datetime1">
              <a:rPr lang="zh-TW" altLang="en-US" smtClean="0">
                <a:solidFill>
                  <a:srgbClr val="000000"/>
                </a:solidFill>
              </a:rPr>
              <a:t>2024/5/6</a:t>
            </a:fld>
            <a:endParaRPr lang="en-US" altLang="zh-TW">
              <a:solidFill>
                <a:srgbClr val="000000"/>
              </a:solidFill>
            </a:endParaRPr>
          </a:p>
        </p:txBody>
      </p:sp>
      <p:sp>
        <p:nvSpPr>
          <p:cNvPr id="8" name="頁尾版面配置區 7"/>
          <p:cNvSpPr>
            <a:spLocks noGrp="1"/>
          </p:cNvSpPr>
          <p:nvPr>
            <p:ph type="ftr" sz="quarter" idx="11"/>
          </p:nvPr>
        </p:nvSpPr>
        <p:spPr/>
        <p:txBody>
          <a:bodyPr/>
          <a:lstStyle/>
          <a:p>
            <a:pPr>
              <a:defRPr/>
            </a:pPr>
            <a:r>
              <a:rPr lang="en-US" altLang="zh-TW">
                <a:solidFill>
                  <a:srgbClr val="000000"/>
                </a:solidFill>
              </a:rPr>
              <a:t>文獻檢索暨館際合作利用</a:t>
            </a:r>
          </a:p>
        </p:txBody>
      </p:sp>
      <p:sp>
        <p:nvSpPr>
          <p:cNvPr id="9" name="投影片編號版面配置區 8"/>
          <p:cNvSpPr>
            <a:spLocks noGrp="1"/>
          </p:cNvSpPr>
          <p:nvPr>
            <p:ph type="sldNum" sz="quarter" idx="12"/>
          </p:nvPr>
        </p:nvSpPr>
        <p:spPr/>
        <p:txBody>
          <a:bodyPr/>
          <a:lstStyle/>
          <a:p>
            <a:pPr>
              <a:defRPr/>
            </a:pPr>
            <a:fld id="{18A049D5-B21F-475E-970B-8DA0793B05F7}" type="slidenum">
              <a:rPr lang="en-US" altLang="zh-TW" smtClean="0">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95501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pPr>
              <a:defRPr/>
            </a:pPr>
            <a:fld id="{DA1D1CA9-53AE-4883-B2CB-03AED01B04FC}" type="datetime1">
              <a:rPr lang="zh-TW" altLang="en-US" smtClean="0">
                <a:solidFill>
                  <a:srgbClr val="000000"/>
                </a:solidFill>
              </a:rPr>
              <a:t>2024/5/6</a:t>
            </a:fld>
            <a:endParaRPr lang="en-US" altLang="zh-TW">
              <a:solidFill>
                <a:srgbClr val="000000"/>
              </a:solidFill>
            </a:endParaRPr>
          </a:p>
        </p:txBody>
      </p:sp>
      <p:sp>
        <p:nvSpPr>
          <p:cNvPr id="4" name="頁尾版面配置區 3"/>
          <p:cNvSpPr>
            <a:spLocks noGrp="1"/>
          </p:cNvSpPr>
          <p:nvPr>
            <p:ph type="ftr" sz="quarter" idx="11"/>
          </p:nvPr>
        </p:nvSpPr>
        <p:spPr/>
        <p:txBody>
          <a:bodyPr/>
          <a:lstStyle/>
          <a:p>
            <a:pPr>
              <a:defRPr/>
            </a:pPr>
            <a:r>
              <a:rPr lang="en-US" altLang="zh-TW">
                <a:solidFill>
                  <a:srgbClr val="000000"/>
                </a:solidFill>
              </a:rPr>
              <a:t>文獻檢索暨館際合作利用</a:t>
            </a:r>
          </a:p>
        </p:txBody>
      </p:sp>
      <p:sp>
        <p:nvSpPr>
          <p:cNvPr id="5" name="投影片編號版面配置區 4"/>
          <p:cNvSpPr>
            <a:spLocks noGrp="1"/>
          </p:cNvSpPr>
          <p:nvPr>
            <p:ph type="sldNum" sz="quarter" idx="12"/>
          </p:nvPr>
        </p:nvSpPr>
        <p:spPr/>
        <p:txBody>
          <a:bodyPr/>
          <a:lstStyle/>
          <a:p>
            <a:pPr>
              <a:defRPr/>
            </a:pPr>
            <a:fld id="{CDE24556-5029-4AA5-9250-4AE8BBF40AE6}" type="slidenum">
              <a:rPr lang="en-US" altLang="zh-TW" smtClean="0">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44190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7000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2" y="457200"/>
            <a:ext cx="2949178" cy="1600200"/>
          </a:xfrm>
        </p:spPr>
        <p:txBody>
          <a:bodyPr anchor="b"/>
          <a:lstStyle>
            <a:lvl1pPr>
              <a:defRPr sz="2400"/>
            </a:lvl1pPr>
          </a:lstStyle>
          <a:p>
            <a:r>
              <a:rPr lang="zh-TW" altLang="en-US"/>
              <a:t>按一下以編輯母片標題樣式</a:t>
            </a:r>
          </a:p>
        </p:txBody>
      </p:sp>
      <p:sp>
        <p:nvSpPr>
          <p:cNvPr id="3" name="內容版面配置區 2"/>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29842" y="2057400"/>
            <a:ext cx="2949178" cy="3811588"/>
          </a:xfrm>
        </p:spPr>
        <p:txBody>
          <a:bodyPr/>
          <a:lstStyle>
            <a:lvl1pPr marL="0" indent="0">
              <a:buNone/>
              <a:defRPr sz="1200"/>
            </a:lvl1pPr>
            <a:lvl2pPr marL="342909" indent="0">
              <a:buNone/>
              <a:defRPr sz="1050"/>
            </a:lvl2pPr>
            <a:lvl3pPr marL="685817" indent="0">
              <a:buNone/>
              <a:defRPr sz="900"/>
            </a:lvl3pPr>
            <a:lvl4pPr marL="1028726" indent="0">
              <a:buNone/>
              <a:defRPr sz="750"/>
            </a:lvl4pPr>
            <a:lvl5pPr marL="1371634" indent="0">
              <a:buNone/>
              <a:defRPr sz="750"/>
            </a:lvl5pPr>
            <a:lvl6pPr marL="1714543" indent="0">
              <a:buNone/>
              <a:defRPr sz="750"/>
            </a:lvl6pPr>
            <a:lvl7pPr marL="2057451" indent="0">
              <a:buNone/>
              <a:defRPr sz="750"/>
            </a:lvl7pPr>
            <a:lvl8pPr marL="2400360" indent="0">
              <a:buNone/>
              <a:defRPr sz="750"/>
            </a:lvl8pPr>
            <a:lvl9pPr marL="2743269" indent="0">
              <a:buNone/>
              <a:defRPr sz="75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pPr>
              <a:defRPr/>
            </a:pPr>
            <a:fld id="{DA32888E-4E1A-4FE0-95D1-6FA6BA87A3AC}" type="datetime1">
              <a:rPr lang="zh-TW" altLang="en-US" smtClean="0">
                <a:solidFill>
                  <a:srgbClr val="000000"/>
                </a:solidFill>
              </a:rPr>
              <a:t>2024/5/6</a:t>
            </a:fld>
            <a:endParaRPr lang="en-US" altLang="zh-TW">
              <a:solidFill>
                <a:srgbClr val="000000"/>
              </a:solidFill>
            </a:endParaRPr>
          </a:p>
        </p:txBody>
      </p:sp>
      <p:sp>
        <p:nvSpPr>
          <p:cNvPr id="6" name="頁尾版面配置區 5"/>
          <p:cNvSpPr>
            <a:spLocks noGrp="1"/>
          </p:cNvSpPr>
          <p:nvPr>
            <p:ph type="ftr" sz="quarter" idx="11"/>
          </p:nvPr>
        </p:nvSpPr>
        <p:spPr/>
        <p:txBody>
          <a:bodyPr/>
          <a:lstStyle/>
          <a:p>
            <a:pPr>
              <a:defRPr/>
            </a:pPr>
            <a:r>
              <a:rPr lang="en-US" altLang="zh-TW">
                <a:solidFill>
                  <a:srgbClr val="000000"/>
                </a:solidFill>
              </a:rPr>
              <a:t>文獻檢索暨館際合作利用</a:t>
            </a:r>
          </a:p>
        </p:txBody>
      </p:sp>
      <p:sp>
        <p:nvSpPr>
          <p:cNvPr id="7" name="投影片編號版面配置區 6"/>
          <p:cNvSpPr>
            <a:spLocks noGrp="1"/>
          </p:cNvSpPr>
          <p:nvPr>
            <p:ph type="sldNum" sz="quarter" idx="12"/>
          </p:nvPr>
        </p:nvSpPr>
        <p:spPr/>
        <p:txBody>
          <a:bodyPr/>
          <a:lstStyle/>
          <a:p>
            <a:pPr>
              <a:defRPr/>
            </a:pPr>
            <a:fld id="{1D22A058-9039-4EF4-822E-F29D4DC975B1}" type="slidenum">
              <a:rPr lang="en-US" altLang="zh-TW" smtClean="0">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782531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2" y="457200"/>
            <a:ext cx="2949178" cy="1600200"/>
          </a:xfrm>
        </p:spPr>
        <p:txBody>
          <a:bodyPr anchor="b"/>
          <a:lstStyle>
            <a:lvl1pPr>
              <a:defRPr sz="2400"/>
            </a:lvl1pPr>
          </a:lstStyle>
          <a:p>
            <a:r>
              <a:rPr lang="zh-TW" altLang="en-US"/>
              <a:t>按一下以編輯母片標題樣式</a:t>
            </a:r>
          </a:p>
        </p:txBody>
      </p:sp>
      <p:sp>
        <p:nvSpPr>
          <p:cNvPr id="3" name="圖片版面配置區 2"/>
          <p:cNvSpPr>
            <a:spLocks noGrp="1"/>
          </p:cNvSpPr>
          <p:nvPr>
            <p:ph type="pic" idx="1"/>
          </p:nvPr>
        </p:nvSpPr>
        <p:spPr>
          <a:xfrm>
            <a:off x="3887391" y="987427"/>
            <a:ext cx="4629150" cy="4873625"/>
          </a:xfrm>
        </p:spPr>
        <p:txBody>
          <a:bodyPr/>
          <a:lstStyle>
            <a:lvl1pPr marL="0" indent="0">
              <a:buNone/>
              <a:defRPr sz="2400"/>
            </a:lvl1pPr>
            <a:lvl2pPr marL="342909" indent="0">
              <a:buNone/>
              <a:defRPr sz="2100"/>
            </a:lvl2pPr>
            <a:lvl3pPr marL="685817" indent="0">
              <a:buNone/>
              <a:defRPr sz="1800"/>
            </a:lvl3pPr>
            <a:lvl4pPr marL="1028726" indent="0">
              <a:buNone/>
              <a:defRPr sz="1500"/>
            </a:lvl4pPr>
            <a:lvl5pPr marL="1371634" indent="0">
              <a:buNone/>
              <a:defRPr sz="1500"/>
            </a:lvl5pPr>
            <a:lvl6pPr marL="1714543" indent="0">
              <a:buNone/>
              <a:defRPr sz="1500"/>
            </a:lvl6pPr>
            <a:lvl7pPr marL="2057451" indent="0">
              <a:buNone/>
              <a:defRPr sz="1500"/>
            </a:lvl7pPr>
            <a:lvl8pPr marL="2400360" indent="0">
              <a:buNone/>
              <a:defRPr sz="1500"/>
            </a:lvl8pPr>
            <a:lvl9pPr marL="2743269" indent="0">
              <a:buNone/>
              <a:defRPr sz="1500"/>
            </a:lvl9pPr>
          </a:lstStyle>
          <a:p>
            <a:r>
              <a:rPr lang="zh-TW" altLang="en-US"/>
              <a:t>按一下圖示以新增圖片</a:t>
            </a:r>
          </a:p>
        </p:txBody>
      </p:sp>
      <p:sp>
        <p:nvSpPr>
          <p:cNvPr id="4" name="文字版面配置區 3"/>
          <p:cNvSpPr>
            <a:spLocks noGrp="1"/>
          </p:cNvSpPr>
          <p:nvPr>
            <p:ph type="body" sz="half" idx="2"/>
          </p:nvPr>
        </p:nvSpPr>
        <p:spPr>
          <a:xfrm>
            <a:off x="629842" y="2057400"/>
            <a:ext cx="2949178" cy="3811588"/>
          </a:xfrm>
        </p:spPr>
        <p:txBody>
          <a:bodyPr/>
          <a:lstStyle>
            <a:lvl1pPr marL="0" indent="0">
              <a:buNone/>
              <a:defRPr sz="1200"/>
            </a:lvl1pPr>
            <a:lvl2pPr marL="342909" indent="0">
              <a:buNone/>
              <a:defRPr sz="1050"/>
            </a:lvl2pPr>
            <a:lvl3pPr marL="685817" indent="0">
              <a:buNone/>
              <a:defRPr sz="900"/>
            </a:lvl3pPr>
            <a:lvl4pPr marL="1028726" indent="0">
              <a:buNone/>
              <a:defRPr sz="750"/>
            </a:lvl4pPr>
            <a:lvl5pPr marL="1371634" indent="0">
              <a:buNone/>
              <a:defRPr sz="750"/>
            </a:lvl5pPr>
            <a:lvl6pPr marL="1714543" indent="0">
              <a:buNone/>
              <a:defRPr sz="750"/>
            </a:lvl6pPr>
            <a:lvl7pPr marL="2057451" indent="0">
              <a:buNone/>
              <a:defRPr sz="750"/>
            </a:lvl7pPr>
            <a:lvl8pPr marL="2400360" indent="0">
              <a:buNone/>
              <a:defRPr sz="750"/>
            </a:lvl8pPr>
            <a:lvl9pPr marL="2743269" indent="0">
              <a:buNone/>
              <a:defRPr sz="75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pPr>
              <a:defRPr/>
            </a:pPr>
            <a:fld id="{847EA4EF-CC35-4EA7-B3E9-910CC2DE6ED7}" type="datetime1">
              <a:rPr lang="zh-TW" altLang="en-US" smtClean="0">
                <a:solidFill>
                  <a:srgbClr val="000000"/>
                </a:solidFill>
              </a:rPr>
              <a:t>2024/5/6</a:t>
            </a:fld>
            <a:endParaRPr lang="en-US" altLang="zh-TW">
              <a:solidFill>
                <a:srgbClr val="000000"/>
              </a:solidFill>
            </a:endParaRPr>
          </a:p>
        </p:txBody>
      </p:sp>
      <p:sp>
        <p:nvSpPr>
          <p:cNvPr id="6" name="頁尾版面配置區 5"/>
          <p:cNvSpPr>
            <a:spLocks noGrp="1"/>
          </p:cNvSpPr>
          <p:nvPr>
            <p:ph type="ftr" sz="quarter" idx="11"/>
          </p:nvPr>
        </p:nvSpPr>
        <p:spPr/>
        <p:txBody>
          <a:bodyPr/>
          <a:lstStyle/>
          <a:p>
            <a:r>
              <a:rPr lang="zh-TW" altLang="en-US"/>
              <a:t>文獻檢索暨館際合作利用</a:t>
            </a:r>
          </a:p>
        </p:txBody>
      </p:sp>
      <p:sp>
        <p:nvSpPr>
          <p:cNvPr id="7" name="投影片編號版面配置區 6"/>
          <p:cNvSpPr>
            <a:spLocks noGrp="1"/>
          </p:cNvSpPr>
          <p:nvPr>
            <p:ph type="sldNum" sz="quarter" idx="12"/>
          </p:nvPr>
        </p:nvSpPr>
        <p:spPr/>
        <p:txBody>
          <a:bodyPr/>
          <a:lstStyle/>
          <a:p>
            <a:pPr>
              <a:defRPr/>
            </a:pPr>
            <a:fld id="{AEDEA75E-8FDD-4397-89F8-5A5443A984D7}" type="slidenum">
              <a:rPr lang="en-US" altLang="zh-TW" smtClean="0">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47246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1386A61F-29BA-41C8-B606-0A34FE8EA055}" type="datetime1">
              <a:rPr lang="zh-TW" altLang="en-US" smtClean="0">
                <a:solidFill>
                  <a:srgbClr val="000000"/>
                </a:solidFill>
              </a:rPr>
              <a:t>2024/5/6</a:t>
            </a:fld>
            <a:endParaRPr lang="en-US" altLang="zh-TW">
              <a:solidFill>
                <a:srgbClr val="000000"/>
              </a:solidFill>
            </a:endParaRPr>
          </a:p>
        </p:txBody>
      </p:sp>
      <p:sp>
        <p:nvSpPr>
          <p:cNvPr id="5" name="頁尾版面配置區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zh-TW">
                <a:solidFill>
                  <a:srgbClr val="000000"/>
                </a:solidFill>
              </a:rPr>
              <a:t>文獻檢索暨館際合作利用</a:t>
            </a:r>
          </a:p>
        </p:txBody>
      </p:sp>
      <p:sp>
        <p:nvSpPr>
          <p:cNvPr id="6" name="投影片編號版面配置區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772E239-CCBA-48B3-ADF1-D54C192A127B}" type="slidenum">
              <a:rPr lang="en-US" altLang="zh-TW" smtClean="0">
                <a:solidFill>
                  <a:srgbClr val="000000"/>
                </a:solidFill>
              </a:rPr>
              <a:pPr>
                <a:defRPr/>
              </a:pPr>
              <a:t>‹#›</a:t>
            </a:fld>
            <a:endParaRPr lang="en-US" altLang="zh-TW">
              <a:solidFill>
                <a:srgbClr val="000000"/>
              </a:solidFill>
            </a:endParaRPr>
          </a:p>
        </p:txBody>
      </p:sp>
      <p:pic>
        <p:nvPicPr>
          <p:cNvPr id="8" name="圖片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9444939"/>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hf sldNum="0" hdr="0" ftr="0" dt="0"/>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5" indent="-171455"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3" indent="-171455"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2" indent="-171455"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8"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3"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lic.nttu.edu.tw/ct.asp?xItem=6515&amp;ctNode=1058&amp;mp=1"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facebook.com/nttulib"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instagram.com/nttulic/"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ethics-p.moe.edu.tw/startcourse/?t=10"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ethics.moe.edu.tw/"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ctrTitle"/>
          </p:nvPr>
        </p:nvSpPr>
        <p:spPr>
          <a:xfrm>
            <a:off x="1244522" y="2279216"/>
            <a:ext cx="6858000" cy="1574570"/>
          </a:xfrm>
        </p:spPr>
        <p:txBody>
          <a:bodyPr>
            <a:normAutofit fontScale="90000"/>
          </a:bodyPr>
          <a:lstStyle/>
          <a:p>
            <a:pPr>
              <a:lnSpc>
                <a:spcPct val="150000"/>
              </a:lnSpc>
            </a:pPr>
            <a:r>
              <a:rPr lang="zh-TW" altLang="en-US" b="1" dirty="0">
                <a:solidFill>
                  <a:schemeClr val="accent1">
                    <a:lumMod val="50000"/>
                  </a:schemeClr>
                </a:solidFill>
              </a:rPr>
              <a:t>東大圖資館資源利用教育</a:t>
            </a:r>
            <a:r>
              <a:rPr lang="en-US" altLang="zh-TW" b="1" dirty="0">
                <a:solidFill>
                  <a:schemeClr val="accent1">
                    <a:lumMod val="50000"/>
                  </a:schemeClr>
                </a:solidFill>
              </a:rPr>
              <a:t/>
            </a:r>
            <a:br>
              <a:rPr lang="en-US" altLang="zh-TW" b="1" dirty="0">
                <a:solidFill>
                  <a:schemeClr val="accent1">
                    <a:lumMod val="50000"/>
                  </a:schemeClr>
                </a:solidFill>
              </a:rPr>
            </a:br>
            <a:r>
              <a:rPr lang="zh-TW" altLang="en-US" sz="2400" b="1" dirty="0" smtClean="0">
                <a:solidFill>
                  <a:schemeClr val="accent1">
                    <a:lumMod val="50000"/>
                  </a:schemeClr>
                </a:solidFill>
              </a:rPr>
              <a:t>學術</a:t>
            </a:r>
            <a:r>
              <a:rPr lang="zh-TW" altLang="en-US" sz="2400" b="1" dirty="0">
                <a:solidFill>
                  <a:schemeClr val="accent1">
                    <a:lumMod val="50000"/>
                  </a:schemeClr>
                </a:solidFill>
              </a:rPr>
              <a:t>倫理與</a:t>
            </a:r>
            <a:r>
              <a:rPr lang="en-US" altLang="zh-TW" sz="2400" b="1" dirty="0" err="1">
                <a:solidFill>
                  <a:schemeClr val="accent1">
                    <a:lumMod val="50000"/>
                  </a:schemeClr>
                </a:solidFill>
              </a:rPr>
              <a:t>Turnitin</a:t>
            </a:r>
            <a:r>
              <a:rPr lang="zh-TW" altLang="en-US" sz="2400" b="1" dirty="0" smtClean="0">
                <a:solidFill>
                  <a:schemeClr val="accent1">
                    <a:lumMod val="50000"/>
                  </a:schemeClr>
                </a:solidFill>
              </a:rPr>
              <a:t>操作</a:t>
            </a:r>
            <a:endParaRPr lang="zh-TW" altLang="en-US" sz="2400" b="1" dirty="0">
              <a:solidFill>
                <a:schemeClr val="accent1">
                  <a:lumMod val="50000"/>
                </a:schemeClr>
              </a:solidFill>
            </a:endParaRPr>
          </a:p>
        </p:txBody>
      </p:sp>
    </p:spTree>
    <p:extLst>
      <p:ext uri="{BB962C8B-B14F-4D97-AF65-F5344CB8AC3E}">
        <p14:creationId xmlns:p14="http://schemas.microsoft.com/office/powerpoint/2010/main" val="4135432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41561" y="87787"/>
            <a:ext cx="4094838" cy="63138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r"/>
            <a:r>
              <a:rPr lang="zh-TW" altLang="en-US" sz="2769" dirty="0">
                <a:latin typeface="微軟正黑體" panose="020B0604030504040204" pitchFamily="34" charset="-120"/>
                <a:ea typeface="微軟正黑體" panose="020B0604030504040204" pitchFamily="34" charset="-120"/>
              </a:rPr>
              <a:t>學校信箱</a:t>
            </a: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46" y="1700561"/>
            <a:ext cx="6381750" cy="4514850"/>
          </a:xfrm>
          <a:prstGeom prst="rect">
            <a:avLst/>
          </a:prstGeom>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760" y="1700561"/>
            <a:ext cx="4143375" cy="3552825"/>
          </a:xfrm>
          <a:prstGeom prst="rect">
            <a:avLst/>
          </a:prstGeom>
          <a:ln>
            <a:solidFill>
              <a:schemeClr val="accent1"/>
            </a:solidFill>
          </a:ln>
        </p:spPr>
      </p:pic>
      <p:sp>
        <p:nvSpPr>
          <p:cNvPr id="5" name="矩形 4"/>
          <p:cNvSpPr/>
          <p:nvPr/>
        </p:nvSpPr>
        <p:spPr>
          <a:xfrm>
            <a:off x="3683976" y="5567656"/>
            <a:ext cx="2414652" cy="4499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6" name="文字版面配置區 5"/>
          <p:cNvSpPr txBox="1">
            <a:spLocks/>
          </p:cNvSpPr>
          <p:nvPr/>
        </p:nvSpPr>
        <p:spPr>
          <a:xfrm>
            <a:off x="0" y="1386291"/>
            <a:ext cx="4937760" cy="525675"/>
          </a:xfrm>
          <a:prstGeom prst="rect">
            <a:avLst/>
          </a:prstGeom>
          <a:noFill/>
        </p:spPr>
        <p:txBody>
          <a:bodyPr/>
          <a:lstStyle>
            <a:lvl1pPr marL="171455" indent="-171455"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3" indent="-171455"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2" indent="-171455"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8"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kumimoji="0" lang="zh-TW" altLang="en-US" sz="1800" dirty="0">
                <a:latin typeface="微軟正黑體" panose="020B0604030504040204" pitchFamily="34" charset="-120"/>
                <a:ea typeface="微軟正黑體" panose="020B0604030504040204" pitchFamily="34" charset="-120"/>
              </a:rPr>
              <a:t>台東大學首頁</a:t>
            </a:r>
            <a:r>
              <a:rPr kumimoji="0" lang="en-US" altLang="zh-TW" sz="1800" dirty="0">
                <a:latin typeface="微軟正黑體" panose="020B0604030504040204" pitchFamily="34" charset="-120"/>
                <a:ea typeface="微軟正黑體" panose="020B0604030504040204" pitchFamily="34" charset="-120"/>
              </a:rPr>
              <a:t>&gt;</a:t>
            </a:r>
            <a:r>
              <a:rPr kumimoji="0" lang="zh-TW" altLang="en-US" sz="1800" dirty="0">
                <a:latin typeface="微軟正黑體" panose="020B0604030504040204" pitchFamily="34" charset="-120"/>
                <a:ea typeface="微軟正黑體" panose="020B0604030504040204" pitchFamily="34" charset="-120"/>
              </a:rPr>
              <a:t>學生校友系統</a:t>
            </a:r>
            <a:r>
              <a:rPr kumimoji="0" lang="en-US" altLang="zh-TW" sz="1800" dirty="0">
                <a:latin typeface="微軟正黑體" panose="020B0604030504040204" pitchFamily="34" charset="-120"/>
                <a:ea typeface="微軟正黑體" panose="020B0604030504040204" pitchFamily="34" charset="-120"/>
              </a:rPr>
              <a:t>&gt;</a:t>
            </a:r>
            <a:r>
              <a:rPr kumimoji="0" lang="en-US" altLang="zh-TW" sz="1800" dirty="0" err="1">
                <a:latin typeface="微軟正黑體" panose="020B0604030504040204" pitchFamily="34" charset="-120"/>
                <a:ea typeface="微軟正黑體" panose="020B0604030504040204" pitchFamily="34" charset="-120"/>
              </a:rPr>
              <a:t>WebMail</a:t>
            </a:r>
            <a:endParaRPr kumimoji="0" lang="zh-TW" altLang="en-US" sz="1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4729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41561" y="87787"/>
            <a:ext cx="4094838" cy="63138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r"/>
            <a:r>
              <a:rPr lang="zh-TW" altLang="en-US" sz="2769" dirty="0">
                <a:latin typeface="微軟正黑體" panose="020B0604030504040204" pitchFamily="34" charset="-120"/>
                <a:ea typeface="微軟正黑體" panose="020B0604030504040204" pitchFamily="34" charset="-120"/>
              </a:rPr>
              <a:t>學校信箱</a:t>
            </a: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35" y="928869"/>
            <a:ext cx="4638675" cy="5381625"/>
          </a:xfrm>
          <a:prstGeom prst="rect">
            <a:avLst/>
          </a:prstGeom>
        </p:spPr>
      </p:pic>
      <p:sp>
        <p:nvSpPr>
          <p:cNvPr id="3" name="矩形 2"/>
          <p:cNvSpPr/>
          <p:nvPr/>
        </p:nvSpPr>
        <p:spPr>
          <a:xfrm>
            <a:off x="4471333" y="1440625"/>
            <a:ext cx="4572000" cy="4893647"/>
          </a:xfrm>
          <a:prstGeom prst="rect">
            <a:avLst/>
          </a:prstGeom>
          <a:solidFill>
            <a:srgbClr val="E9D227"/>
          </a:solidFill>
        </p:spPr>
        <p:txBody>
          <a:bodyPr>
            <a:spAutoFit/>
          </a:bodyPr>
          <a:lstStyle/>
          <a:p>
            <a:r>
              <a:rPr lang="zh-TW" altLang="en-US" dirty="0"/>
              <a:t>個人使用儲存容量為 </a:t>
            </a:r>
            <a:r>
              <a:rPr lang="en-US" altLang="zh-TW" dirty="0"/>
              <a:t>15GB</a:t>
            </a:r>
            <a:r>
              <a:rPr lang="zh-TW" altLang="en-US" dirty="0"/>
              <a:t>，超過使用量帳號將會被停權。</a:t>
            </a:r>
            <a:br>
              <a:rPr lang="zh-TW" altLang="en-US" dirty="0"/>
            </a:br>
            <a:endParaRPr lang="en-US" altLang="zh-TW" dirty="0"/>
          </a:p>
          <a:p>
            <a:r>
              <a:rPr lang="zh-TW" altLang="en-US" dirty="0"/>
              <a:t>學生帳號於入學後建立，無須申請，預設帳號為 </a:t>
            </a:r>
            <a:endParaRPr lang="en-US" altLang="zh-TW" dirty="0"/>
          </a:p>
          <a:p>
            <a:r>
              <a:rPr lang="zh-TW" altLang="en-US" dirty="0"/>
              <a:t>學號</a:t>
            </a:r>
            <a:r>
              <a:rPr lang="en-US" altLang="zh-TW" dirty="0"/>
              <a:t>@gm.nttu.edu.tw</a:t>
            </a:r>
          </a:p>
          <a:p>
            <a:r>
              <a:rPr lang="zh-TW" altLang="en-US" dirty="0"/>
              <a:t>預設密碼為身分證後四碼 </a:t>
            </a:r>
            <a:r>
              <a:rPr lang="en-US" altLang="zh-TW" dirty="0"/>
              <a:t>+ </a:t>
            </a:r>
            <a:r>
              <a:rPr lang="zh-TW" altLang="en-US" dirty="0"/>
              <a:t>生日月日四碼</a:t>
            </a:r>
            <a:endParaRPr lang="en-US" altLang="zh-TW" dirty="0"/>
          </a:p>
          <a:p>
            <a:endParaRPr lang="en-US" altLang="zh-TW" dirty="0"/>
          </a:p>
          <a:p>
            <a:r>
              <a:rPr lang="zh-TW" altLang="en-US" dirty="0"/>
              <a:t>使用說明：</a:t>
            </a:r>
            <a:endParaRPr lang="en-US" altLang="zh-TW" dirty="0"/>
          </a:p>
          <a:p>
            <a:r>
              <a:rPr lang="en-US" altLang="zh-TW" dirty="0">
                <a:hlinkClick r:id="rId3"/>
              </a:rPr>
              <a:t>https://lic.nttu.edu.tw/ct.asp?xItem=6515&amp;ctNode=1058&amp;mp=1</a:t>
            </a:r>
            <a:endParaRPr lang="en-US" altLang="zh-TW" dirty="0"/>
          </a:p>
          <a:p>
            <a:endParaRPr lang="zh-TW" altLang="en-US" dirty="0"/>
          </a:p>
        </p:txBody>
      </p:sp>
    </p:spTree>
    <p:extLst>
      <p:ext uri="{BB962C8B-B14F-4D97-AF65-F5344CB8AC3E}">
        <p14:creationId xmlns:p14="http://schemas.microsoft.com/office/powerpoint/2010/main" val="4139679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41561" y="87787"/>
            <a:ext cx="4094838" cy="63138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r"/>
            <a:r>
              <a:rPr lang="en-US" altLang="zh-TW" sz="2769" dirty="0" err="1">
                <a:latin typeface="微軟正黑體" panose="020B0604030504040204" pitchFamily="34" charset="-120"/>
                <a:ea typeface="微軟正黑體" panose="020B0604030504040204" pitchFamily="34" charset="-120"/>
              </a:rPr>
              <a:t>Turnitin</a:t>
            </a:r>
            <a:endParaRPr lang="zh-TW" altLang="en-US" sz="2769" dirty="0">
              <a:latin typeface="微軟正黑體" panose="020B0604030504040204" pitchFamily="34" charset="-120"/>
              <a:ea typeface="微軟正黑體" panose="020B0604030504040204" pitchFamily="34" charset="-120"/>
            </a:endParaRPr>
          </a:p>
        </p:txBody>
      </p:sp>
      <p:pic>
        <p:nvPicPr>
          <p:cNvPr id="6" name="內容版面配置區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9786" y="1149165"/>
            <a:ext cx="4601094" cy="5021004"/>
          </a:xfrm>
          <a:prstGeom prst="rect">
            <a:avLst/>
          </a:prstGeom>
        </p:spPr>
      </p:pic>
      <p:sp>
        <p:nvSpPr>
          <p:cNvPr id="8" name="橢圓 7"/>
          <p:cNvSpPr/>
          <p:nvPr/>
        </p:nvSpPr>
        <p:spPr>
          <a:xfrm>
            <a:off x="2613937" y="1664831"/>
            <a:ext cx="330431" cy="330431"/>
          </a:xfrm>
          <a:prstGeom prst="ellipse">
            <a:avLst/>
          </a:prstGeom>
          <a:solidFill>
            <a:srgbClr val="88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00" dirty="0"/>
              <a:t>1</a:t>
            </a:r>
            <a:endParaRPr lang="en-US" altLang="zh-TW" sz="1350" dirty="0"/>
          </a:p>
        </p:txBody>
      </p:sp>
    </p:spTree>
    <p:extLst>
      <p:ext uri="{BB962C8B-B14F-4D97-AF65-F5344CB8AC3E}">
        <p14:creationId xmlns:p14="http://schemas.microsoft.com/office/powerpoint/2010/main" val="1848778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41561" y="87787"/>
            <a:ext cx="4094838" cy="63138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r"/>
            <a:r>
              <a:rPr lang="en-US" altLang="zh-TW" sz="2769" dirty="0" err="1">
                <a:latin typeface="微軟正黑體" panose="020B0604030504040204" pitchFamily="34" charset="-120"/>
                <a:ea typeface="微軟正黑體" panose="020B0604030504040204" pitchFamily="34" charset="-120"/>
              </a:rPr>
              <a:t>Turnitin</a:t>
            </a:r>
            <a:endParaRPr lang="zh-TW" altLang="en-US" sz="2769" dirty="0">
              <a:latin typeface="微軟正黑體" panose="020B0604030504040204" pitchFamily="34" charset="-120"/>
              <a:ea typeface="微軟正黑體" panose="020B0604030504040204" pitchFamily="34" charset="-120"/>
            </a:endParaRPr>
          </a:p>
        </p:txBody>
      </p:sp>
      <p:pic>
        <p:nvPicPr>
          <p:cNvPr id="7" name="內容版面配置區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967" y="1341677"/>
            <a:ext cx="6755145" cy="4108693"/>
          </a:xfrm>
          <a:prstGeom prst="rect">
            <a:avLst/>
          </a:prstGeom>
        </p:spPr>
      </p:pic>
      <p:sp>
        <p:nvSpPr>
          <p:cNvPr id="9" name="橢圓 8"/>
          <p:cNvSpPr/>
          <p:nvPr/>
        </p:nvSpPr>
        <p:spPr>
          <a:xfrm>
            <a:off x="1878051" y="2187702"/>
            <a:ext cx="330431" cy="330431"/>
          </a:xfrm>
          <a:prstGeom prst="ellipse">
            <a:avLst/>
          </a:prstGeom>
          <a:solidFill>
            <a:srgbClr val="88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00" dirty="0"/>
              <a:t>2</a:t>
            </a:r>
          </a:p>
        </p:txBody>
      </p:sp>
      <p:grpSp>
        <p:nvGrpSpPr>
          <p:cNvPr id="10" name="群組 9"/>
          <p:cNvGrpSpPr/>
          <p:nvPr/>
        </p:nvGrpSpPr>
        <p:grpSpPr>
          <a:xfrm>
            <a:off x="2208483" y="3862367"/>
            <a:ext cx="3592718" cy="1588003"/>
            <a:chOff x="2963006" y="4119323"/>
            <a:chExt cx="4790290" cy="2117338"/>
          </a:xfrm>
        </p:grpSpPr>
        <p:sp>
          <p:nvSpPr>
            <p:cNvPr id="11" name="直線圖說文字 1 (加上框線和強調線) 10"/>
            <p:cNvSpPr/>
            <p:nvPr/>
          </p:nvSpPr>
          <p:spPr>
            <a:xfrm rot="16200000">
              <a:off x="4499754" y="2582575"/>
              <a:ext cx="443620" cy="3517116"/>
            </a:xfrm>
            <a:prstGeom prst="accentBorderCallout1">
              <a:avLst>
                <a:gd name="adj1" fmla="val 19495"/>
                <a:gd name="adj2" fmla="val -18537"/>
                <a:gd name="adj3" fmla="val 63338"/>
                <a:gd name="adj4" fmla="val -28119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2" name="文字方塊 11"/>
            <p:cNvSpPr txBox="1"/>
            <p:nvPr/>
          </p:nvSpPr>
          <p:spPr>
            <a:xfrm>
              <a:off x="5044863" y="5744218"/>
              <a:ext cx="2708433" cy="492443"/>
            </a:xfrm>
            <a:prstGeom prst="rect">
              <a:avLst/>
            </a:prstGeom>
            <a:noFill/>
          </p:spPr>
          <p:txBody>
            <a:bodyPr wrap="none" rtlCol="0">
              <a:spAutoFit/>
            </a:bodyPr>
            <a:lstStyle/>
            <a:p>
              <a:r>
                <a:rPr lang="zh-TW" altLang="en-US" dirty="0">
                  <a:solidFill>
                    <a:srgbClr val="FF0000"/>
                  </a:solidFill>
                </a:rPr>
                <a:t>記得到信箱收信！</a:t>
              </a:r>
            </a:p>
          </p:txBody>
        </p:sp>
      </p:grpSp>
    </p:spTree>
    <p:extLst>
      <p:ext uri="{BB962C8B-B14F-4D97-AF65-F5344CB8AC3E}">
        <p14:creationId xmlns:p14="http://schemas.microsoft.com/office/powerpoint/2010/main" val="72494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41561" y="87787"/>
            <a:ext cx="4094838" cy="63138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r"/>
            <a:r>
              <a:rPr lang="en-US" altLang="zh-TW" sz="2769" dirty="0" err="1">
                <a:latin typeface="微軟正黑體" panose="020B0604030504040204" pitchFamily="34" charset="-120"/>
                <a:ea typeface="微軟正黑體" panose="020B0604030504040204" pitchFamily="34" charset="-120"/>
              </a:rPr>
              <a:t>Turnitin</a:t>
            </a:r>
            <a:endParaRPr lang="zh-TW" altLang="en-US" sz="2769" dirty="0">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1287628" y="1319257"/>
            <a:ext cx="6274460" cy="4606055"/>
            <a:chOff x="5394845" y="753563"/>
            <a:chExt cx="6692502" cy="4881708"/>
          </a:xfrm>
        </p:grpSpPr>
        <p:pic>
          <p:nvPicPr>
            <p:cNvPr id="14" name="圖片 13"/>
            <p:cNvPicPr>
              <a:picLocks noChangeAspect="1"/>
            </p:cNvPicPr>
            <p:nvPr/>
          </p:nvPicPr>
          <p:blipFill>
            <a:blip r:embed="rId2"/>
            <a:stretch>
              <a:fillRect/>
            </a:stretch>
          </p:blipFill>
          <p:spPr>
            <a:xfrm>
              <a:off x="5615132" y="973849"/>
              <a:ext cx="6472215" cy="4661422"/>
            </a:xfrm>
            <a:prstGeom prst="rect">
              <a:avLst/>
            </a:prstGeom>
          </p:spPr>
        </p:pic>
        <p:cxnSp>
          <p:nvCxnSpPr>
            <p:cNvPr id="15" name="直線接點 14"/>
            <p:cNvCxnSpPr/>
            <p:nvPr/>
          </p:nvCxnSpPr>
          <p:spPr>
            <a:xfrm>
              <a:off x="5846618" y="2868997"/>
              <a:ext cx="30046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橢圓 15"/>
            <p:cNvSpPr/>
            <p:nvPr/>
          </p:nvSpPr>
          <p:spPr>
            <a:xfrm>
              <a:off x="5394845" y="753563"/>
              <a:ext cx="440574" cy="440574"/>
            </a:xfrm>
            <a:prstGeom prst="ellipse">
              <a:avLst/>
            </a:prstGeom>
            <a:solidFill>
              <a:srgbClr val="88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00" dirty="0"/>
                <a:t>3</a:t>
              </a:r>
            </a:p>
          </p:txBody>
        </p:sp>
      </p:grpSp>
    </p:spTree>
    <p:extLst>
      <p:ext uri="{BB962C8B-B14F-4D97-AF65-F5344CB8AC3E}">
        <p14:creationId xmlns:p14="http://schemas.microsoft.com/office/powerpoint/2010/main" val="251613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41561" y="87787"/>
            <a:ext cx="4094838" cy="63138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r"/>
            <a:r>
              <a:rPr lang="en-US" altLang="zh-TW" sz="2769" dirty="0" err="1">
                <a:latin typeface="微軟正黑體" panose="020B0604030504040204" pitchFamily="34" charset="-120"/>
                <a:ea typeface="微軟正黑體" panose="020B0604030504040204" pitchFamily="34" charset="-120"/>
              </a:rPr>
              <a:t>Turnitin</a:t>
            </a:r>
            <a:endParaRPr lang="zh-TW" altLang="en-US" sz="2769" dirty="0">
              <a:latin typeface="微軟正黑體" panose="020B0604030504040204" pitchFamily="34" charset="-120"/>
              <a:ea typeface="微軟正黑體" panose="020B0604030504040204" pitchFamily="34" charset="-120"/>
            </a:endParaRPr>
          </a:p>
        </p:txBody>
      </p:sp>
      <p:pic>
        <p:nvPicPr>
          <p:cNvPr id="3" name="內容版面配置區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206" y="1222563"/>
            <a:ext cx="4436506" cy="4712496"/>
          </a:xfrm>
          <a:prstGeom prst="rect">
            <a:avLst/>
          </a:prstGeom>
        </p:spPr>
      </p:pic>
      <p:sp>
        <p:nvSpPr>
          <p:cNvPr id="4" name="橢圓 3"/>
          <p:cNvSpPr/>
          <p:nvPr/>
        </p:nvSpPr>
        <p:spPr>
          <a:xfrm>
            <a:off x="2403206" y="1712836"/>
            <a:ext cx="330431" cy="330431"/>
          </a:xfrm>
          <a:prstGeom prst="ellipse">
            <a:avLst/>
          </a:prstGeom>
          <a:solidFill>
            <a:srgbClr val="88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00" dirty="0"/>
              <a:t>4</a:t>
            </a:r>
          </a:p>
        </p:txBody>
      </p:sp>
    </p:spTree>
    <p:extLst>
      <p:ext uri="{BB962C8B-B14F-4D97-AF65-F5344CB8AC3E}">
        <p14:creationId xmlns:p14="http://schemas.microsoft.com/office/powerpoint/2010/main" val="2887895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41561" y="87787"/>
            <a:ext cx="4094838" cy="63138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r"/>
            <a:r>
              <a:rPr lang="en-US" altLang="zh-TW" sz="2769" dirty="0" err="1">
                <a:latin typeface="微軟正黑體" panose="020B0604030504040204" pitchFamily="34" charset="-120"/>
                <a:ea typeface="微軟正黑體" panose="020B0604030504040204" pitchFamily="34" charset="-120"/>
              </a:rPr>
              <a:t>Turnitin</a:t>
            </a:r>
            <a:endParaRPr lang="zh-TW" altLang="en-US" sz="2769" dirty="0">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2389552" y="1865868"/>
            <a:ext cx="4221560" cy="3300491"/>
            <a:chOff x="2607994" y="1369361"/>
            <a:chExt cx="4168841" cy="3113406"/>
          </a:xfrm>
        </p:grpSpPr>
        <p:pic>
          <p:nvPicPr>
            <p:cNvPr id="7" name="圖片 6"/>
            <p:cNvPicPr>
              <a:picLocks noChangeAspect="1"/>
            </p:cNvPicPr>
            <p:nvPr/>
          </p:nvPicPr>
          <p:blipFill rotWithShape="1">
            <a:blip r:embed="rId2"/>
            <a:srcRect r="19385"/>
            <a:stretch/>
          </p:blipFill>
          <p:spPr>
            <a:xfrm>
              <a:off x="2636553" y="1462561"/>
              <a:ext cx="4140282" cy="2688017"/>
            </a:xfrm>
            <a:prstGeom prst="rect">
              <a:avLst/>
            </a:prstGeom>
            <a:ln>
              <a:solidFill>
                <a:schemeClr val="bg1"/>
              </a:solidFill>
            </a:ln>
          </p:spPr>
        </p:pic>
        <p:sp>
          <p:nvSpPr>
            <p:cNvPr id="8" name="向左箭號 7"/>
            <p:cNvSpPr/>
            <p:nvPr/>
          </p:nvSpPr>
          <p:spPr>
            <a:xfrm rot="13331727" flipH="1">
              <a:off x="3193648" y="3818389"/>
              <a:ext cx="822687" cy="664378"/>
            </a:xfrm>
            <a:prstGeom prst="leftArrow">
              <a:avLst>
                <a:gd name="adj1" fmla="val 32326"/>
                <a:gd name="adj2" fmla="val 51689"/>
              </a:avLst>
            </a:prstGeom>
            <a:solidFill>
              <a:srgbClr val="FF00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sz="1350"/>
            </a:p>
          </p:txBody>
        </p:sp>
        <p:sp>
          <p:nvSpPr>
            <p:cNvPr id="9" name="橢圓 8"/>
            <p:cNvSpPr/>
            <p:nvPr/>
          </p:nvSpPr>
          <p:spPr>
            <a:xfrm>
              <a:off x="2607994" y="1369361"/>
              <a:ext cx="440574" cy="440574"/>
            </a:xfrm>
            <a:prstGeom prst="ellipse">
              <a:avLst/>
            </a:prstGeom>
            <a:solidFill>
              <a:srgbClr val="88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00" dirty="0"/>
                <a:t>5</a:t>
              </a:r>
            </a:p>
          </p:txBody>
        </p:sp>
      </p:grpSp>
    </p:spTree>
    <p:extLst>
      <p:ext uri="{BB962C8B-B14F-4D97-AF65-F5344CB8AC3E}">
        <p14:creationId xmlns:p14="http://schemas.microsoft.com/office/powerpoint/2010/main" val="95273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41561" y="87787"/>
            <a:ext cx="4094838" cy="63138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r"/>
            <a:r>
              <a:rPr lang="en-US" altLang="zh-TW" sz="2769" dirty="0" err="1">
                <a:latin typeface="微軟正黑體" panose="020B0604030504040204" pitchFamily="34" charset="-120"/>
                <a:ea typeface="微軟正黑體" panose="020B0604030504040204" pitchFamily="34" charset="-120"/>
              </a:rPr>
              <a:t>Turnitin</a:t>
            </a:r>
            <a:endParaRPr lang="zh-TW" altLang="en-US" sz="2769" dirty="0">
              <a:latin typeface="微軟正黑體" panose="020B0604030504040204" pitchFamily="34" charset="-120"/>
              <a:ea typeface="微軟正黑體" panose="020B0604030504040204" pitchFamily="34" charset="-120"/>
            </a:endParaRPr>
          </a:p>
        </p:txBody>
      </p:sp>
      <p:grpSp>
        <p:nvGrpSpPr>
          <p:cNvPr id="10" name="群組 9"/>
          <p:cNvGrpSpPr/>
          <p:nvPr/>
        </p:nvGrpSpPr>
        <p:grpSpPr>
          <a:xfrm>
            <a:off x="2151916" y="934816"/>
            <a:ext cx="4687796" cy="5502559"/>
            <a:chOff x="4705244" y="786172"/>
            <a:chExt cx="4836122" cy="5836299"/>
          </a:xfrm>
        </p:grpSpPr>
        <p:pic>
          <p:nvPicPr>
            <p:cNvPr id="11" name="圖片 10"/>
            <p:cNvPicPr>
              <a:picLocks noChangeAspect="1"/>
            </p:cNvPicPr>
            <p:nvPr/>
          </p:nvPicPr>
          <p:blipFill>
            <a:blip r:embed="rId2"/>
            <a:stretch>
              <a:fillRect/>
            </a:stretch>
          </p:blipFill>
          <p:spPr>
            <a:xfrm>
              <a:off x="4950490" y="858980"/>
              <a:ext cx="4590876" cy="5763491"/>
            </a:xfrm>
            <a:prstGeom prst="rect">
              <a:avLst/>
            </a:prstGeom>
          </p:spPr>
        </p:pic>
        <p:sp>
          <p:nvSpPr>
            <p:cNvPr id="12" name="橢圓 11"/>
            <p:cNvSpPr/>
            <p:nvPr/>
          </p:nvSpPr>
          <p:spPr>
            <a:xfrm>
              <a:off x="4705244" y="786172"/>
              <a:ext cx="490491" cy="478136"/>
            </a:xfrm>
            <a:prstGeom prst="ellipse">
              <a:avLst/>
            </a:prstGeom>
            <a:solidFill>
              <a:srgbClr val="88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00" dirty="0"/>
                <a:t>6</a:t>
              </a:r>
            </a:p>
          </p:txBody>
        </p:sp>
      </p:grpSp>
    </p:spTree>
    <p:extLst>
      <p:ext uri="{BB962C8B-B14F-4D97-AF65-F5344CB8AC3E}">
        <p14:creationId xmlns:p14="http://schemas.microsoft.com/office/powerpoint/2010/main" val="163665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41561" y="87787"/>
            <a:ext cx="4094838" cy="63138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r"/>
            <a:r>
              <a:rPr lang="en-US" altLang="zh-TW" sz="2769" dirty="0" err="1">
                <a:latin typeface="微軟正黑體" panose="020B0604030504040204" pitchFamily="34" charset="-120"/>
                <a:ea typeface="微軟正黑體" panose="020B0604030504040204" pitchFamily="34" charset="-120"/>
              </a:rPr>
              <a:t>Turnitin</a:t>
            </a:r>
            <a:endParaRPr lang="zh-TW" altLang="en-US" sz="2769" dirty="0">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1833656" y="1360753"/>
            <a:ext cx="5371816" cy="4591991"/>
            <a:chOff x="5858632" y="1402857"/>
            <a:chExt cx="6125549" cy="4858134"/>
          </a:xfrm>
        </p:grpSpPr>
        <p:grpSp>
          <p:nvGrpSpPr>
            <p:cNvPr id="14" name="群組 13"/>
            <p:cNvGrpSpPr/>
            <p:nvPr/>
          </p:nvGrpSpPr>
          <p:grpSpPr>
            <a:xfrm>
              <a:off x="5858632" y="1402857"/>
              <a:ext cx="6125549" cy="4858134"/>
              <a:chOff x="5858632" y="1402857"/>
              <a:chExt cx="6125549" cy="4858134"/>
            </a:xfrm>
          </p:grpSpPr>
          <p:pic>
            <p:nvPicPr>
              <p:cNvPr id="16" name="圖片 15"/>
              <p:cNvPicPr>
                <a:picLocks noChangeAspect="1"/>
              </p:cNvPicPr>
              <p:nvPr/>
            </p:nvPicPr>
            <p:blipFill>
              <a:blip r:embed="rId2"/>
              <a:stretch>
                <a:fillRect/>
              </a:stretch>
            </p:blipFill>
            <p:spPr>
              <a:xfrm>
                <a:off x="6076168" y="1608337"/>
                <a:ext cx="5908013" cy="4652654"/>
              </a:xfrm>
              <a:prstGeom prst="rect">
                <a:avLst/>
              </a:prstGeom>
            </p:spPr>
          </p:pic>
          <p:sp>
            <p:nvSpPr>
              <p:cNvPr id="17" name="橢圓 16"/>
              <p:cNvSpPr/>
              <p:nvPr/>
            </p:nvSpPr>
            <p:spPr>
              <a:xfrm>
                <a:off x="5858632" y="1402857"/>
                <a:ext cx="490491" cy="478136"/>
              </a:xfrm>
              <a:prstGeom prst="ellipse">
                <a:avLst/>
              </a:prstGeom>
              <a:solidFill>
                <a:srgbClr val="88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100" dirty="0"/>
                  <a:t>7</a:t>
                </a:r>
              </a:p>
            </p:txBody>
          </p:sp>
        </p:grpSp>
        <p:sp>
          <p:nvSpPr>
            <p:cNvPr id="15" name="矩形 14"/>
            <p:cNvSpPr/>
            <p:nvPr/>
          </p:nvSpPr>
          <p:spPr>
            <a:xfrm>
              <a:off x="6307558" y="5535240"/>
              <a:ext cx="1450986" cy="7257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grpSp>
    </p:spTree>
    <p:extLst>
      <p:ext uri="{BB962C8B-B14F-4D97-AF65-F5344CB8AC3E}">
        <p14:creationId xmlns:p14="http://schemas.microsoft.com/office/powerpoint/2010/main" val="178442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41561" y="87787"/>
            <a:ext cx="4094838" cy="63138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r"/>
            <a:r>
              <a:rPr lang="en-US" altLang="zh-TW" sz="2769" dirty="0" err="1">
                <a:latin typeface="微軟正黑體" panose="020B0604030504040204" pitchFamily="34" charset="-120"/>
                <a:ea typeface="微軟正黑體" panose="020B0604030504040204" pitchFamily="34" charset="-120"/>
              </a:rPr>
              <a:t>Turnitin</a:t>
            </a:r>
            <a:endParaRPr lang="zh-TW" altLang="en-US" sz="2769" dirty="0">
              <a:latin typeface="微軟正黑體" panose="020B0604030504040204" pitchFamily="34" charset="-120"/>
              <a:ea typeface="微軟正黑體" panose="020B0604030504040204" pitchFamily="34" charset="-120"/>
            </a:endParaRPr>
          </a:p>
        </p:txBody>
      </p:sp>
      <p:pic>
        <p:nvPicPr>
          <p:cNvPr id="3" name="內容版面配置區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43" y="2160588"/>
            <a:ext cx="8818562" cy="3705225"/>
          </a:xfrm>
          <a:prstGeom prst="rect">
            <a:avLst/>
          </a:prstGeom>
        </p:spPr>
      </p:pic>
      <p:sp>
        <p:nvSpPr>
          <p:cNvPr id="6" name="文字版面配置區 3"/>
          <p:cNvSpPr txBox="1">
            <a:spLocks/>
          </p:cNvSpPr>
          <p:nvPr/>
        </p:nvSpPr>
        <p:spPr>
          <a:xfrm>
            <a:off x="709669" y="1255592"/>
            <a:ext cx="1971321" cy="851173"/>
          </a:xfrm>
          <a:prstGeom prst="wedgeRectCallout">
            <a:avLst>
              <a:gd name="adj1" fmla="val 205493"/>
              <a:gd name="adj2" fmla="val 64572"/>
            </a:avLst>
          </a:prstGeom>
          <a:solidFill>
            <a:schemeClr val="bg1">
              <a:alpha val="90000"/>
            </a:schemeClr>
          </a:solidFill>
          <a:ln>
            <a:solidFill>
              <a:schemeClr val="accent1">
                <a:lumMod val="75000"/>
              </a:schemeClr>
            </a:solidFill>
          </a:ln>
        </p:spPr>
        <p:txBody>
          <a:bodyPr vert="horz" lIns="68580" tIns="34290" rIns="68580" bIns="3429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257175" indent="-257175">
              <a:buFont typeface="Arial" panose="020B0604020202020204" pitchFamily="34" charset="0"/>
              <a:buChar char="•"/>
            </a:pPr>
            <a:r>
              <a:rPr lang="zh-TW" altLang="en-US" b="0" dirty="0">
                <a:latin typeface="微軟正黑體" panose="020B0604030504040204" pitchFamily="34" charset="-120"/>
                <a:ea typeface="微軟正黑體" panose="020B0604030504040204" pitchFamily="34" charset="-120"/>
              </a:rPr>
              <a:t>修改個人資料</a:t>
            </a:r>
            <a:endParaRPr lang="en-US" altLang="zh-TW" b="0" dirty="0">
              <a:latin typeface="微軟正黑體" panose="020B0604030504040204" pitchFamily="34" charset="-120"/>
              <a:ea typeface="微軟正黑體" panose="020B0604030504040204" pitchFamily="34" charset="-120"/>
            </a:endParaRPr>
          </a:p>
          <a:p>
            <a:pPr marL="257175" indent="-257175">
              <a:buFont typeface="Arial" panose="020B0604020202020204" pitchFamily="34" charset="0"/>
              <a:buChar char="•"/>
            </a:pPr>
            <a:r>
              <a:rPr lang="zh-TW" altLang="en-US" b="0" dirty="0">
                <a:latin typeface="微軟正黑體" panose="020B0604030504040204" pitchFamily="34" charset="-120"/>
                <a:ea typeface="微軟正黑體" panose="020B0604030504040204" pitchFamily="34" charset="-120"/>
              </a:rPr>
              <a:t>變更密碼</a:t>
            </a:r>
          </a:p>
        </p:txBody>
      </p:sp>
      <p:sp>
        <p:nvSpPr>
          <p:cNvPr id="7" name="文字版面配置區 3"/>
          <p:cNvSpPr txBox="1">
            <a:spLocks/>
          </p:cNvSpPr>
          <p:nvPr/>
        </p:nvSpPr>
        <p:spPr>
          <a:xfrm>
            <a:off x="2744951" y="1255593"/>
            <a:ext cx="2223854" cy="851173"/>
          </a:xfrm>
          <a:prstGeom prst="wedgeRectCallout">
            <a:avLst>
              <a:gd name="adj1" fmla="val 115081"/>
              <a:gd name="adj2" fmla="val 60502"/>
            </a:avLst>
          </a:prstGeom>
          <a:solidFill>
            <a:schemeClr val="bg1">
              <a:alpha val="90000"/>
            </a:schemeClr>
          </a:solidFill>
          <a:ln>
            <a:solidFill>
              <a:schemeClr val="accent1">
                <a:lumMod val="75000"/>
              </a:schemeClr>
            </a:solidFill>
          </a:ln>
        </p:spPr>
        <p:txBody>
          <a:bodyPr vert="horz" lIns="68580" tIns="34290" rIns="68580" bIns="3429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257175" indent="-257175">
              <a:buFont typeface="Arial" panose="020B0604020202020204" pitchFamily="34" charset="0"/>
              <a:buChar char="•"/>
            </a:pPr>
            <a:r>
              <a:rPr lang="zh-TW" altLang="en-US" b="0" dirty="0">
                <a:latin typeface="微軟正黑體" panose="020B0604030504040204" pitchFamily="34" charset="-120"/>
                <a:ea typeface="微軟正黑體" panose="020B0604030504040204" pitchFamily="34" charset="-120"/>
              </a:rPr>
              <a:t>瀏覽系統維護訊息</a:t>
            </a:r>
            <a:endParaRPr lang="en-US" altLang="zh-TW" b="0" dirty="0">
              <a:latin typeface="微軟正黑體" panose="020B0604030504040204" pitchFamily="34" charset="-120"/>
              <a:ea typeface="微軟正黑體" panose="020B0604030504040204" pitchFamily="34" charset="-120"/>
            </a:endParaRPr>
          </a:p>
          <a:p>
            <a:pPr marL="257175" indent="-257175">
              <a:buFont typeface="Arial" panose="020B0604020202020204" pitchFamily="34" charset="0"/>
              <a:buChar char="•"/>
            </a:pPr>
            <a:r>
              <a:rPr lang="zh-TW" altLang="en-US" b="0" dirty="0">
                <a:latin typeface="微軟正黑體" panose="020B0604030504040204" pitchFamily="34" charset="-120"/>
                <a:ea typeface="微軟正黑體" panose="020B0604030504040204" pitchFamily="34" charset="-120"/>
              </a:rPr>
              <a:t>課程通知訊息</a:t>
            </a:r>
          </a:p>
        </p:txBody>
      </p:sp>
      <p:sp>
        <p:nvSpPr>
          <p:cNvPr id="8" name="文字版面配置區 3"/>
          <p:cNvSpPr txBox="1">
            <a:spLocks/>
          </p:cNvSpPr>
          <p:nvPr/>
        </p:nvSpPr>
        <p:spPr>
          <a:xfrm>
            <a:off x="5041317" y="1255593"/>
            <a:ext cx="1959991" cy="851173"/>
          </a:xfrm>
          <a:prstGeom prst="wedgeRectCallout">
            <a:avLst>
              <a:gd name="adj1" fmla="val 43877"/>
              <a:gd name="adj2" fmla="val 60126"/>
            </a:avLst>
          </a:prstGeom>
          <a:solidFill>
            <a:schemeClr val="bg1">
              <a:alpha val="90000"/>
            </a:schemeClr>
          </a:solidFill>
          <a:ln>
            <a:solidFill>
              <a:schemeClr val="accent1">
                <a:lumMod val="75000"/>
              </a:schemeClr>
            </a:solidFill>
          </a:ln>
        </p:spPr>
        <p:txBody>
          <a:bodyPr vert="horz" lIns="68580" tIns="34290" rIns="68580" bIns="3429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257175" indent="-257175">
              <a:buFont typeface="Arial" panose="020B0604020202020204" pitchFamily="34" charset="0"/>
              <a:buChar char="•"/>
            </a:pPr>
            <a:r>
              <a:rPr lang="zh-TW" altLang="en-US" b="0" dirty="0">
                <a:latin typeface="微軟正黑體" panose="020B0604030504040204" pitchFamily="34" charset="-120"/>
                <a:ea typeface="微軟正黑體" panose="020B0604030504040204" pitchFamily="34" charset="-120"/>
              </a:rPr>
              <a:t>顯示登入帳號身分別</a:t>
            </a:r>
          </a:p>
        </p:txBody>
      </p:sp>
      <p:sp>
        <p:nvSpPr>
          <p:cNvPr id="9" name="文字版面配置區 3"/>
          <p:cNvSpPr txBox="1">
            <a:spLocks/>
          </p:cNvSpPr>
          <p:nvPr/>
        </p:nvSpPr>
        <p:spPr>
          <a:xfrm>
            <a:off x="7088980" y="1260763"/>
            <a:ext cx="1887530" cy="851173"/>
          </a:xfrm>
          <a:prstGeom prst="wedgeRectCallout">
            <a:avLst>
              <a:gd name="adj1" fmla="val -30912"/>
              <a:gd name="adj2" fmla="val 61852"/>
            </a:avLst>
          </a:prstGeom>
          <a:solidFill>
            <a:schemeClr val="bg1">
              <a:alpha val="90000"/>
            </a:schemeClr>
          </a:solidFill>
          <a:ln>
            <a:solidFill>
              <a:schemeClr val="accent1">
                <a:lumMod val="75000"/>
              </a:schemeClr>
            </a:solidFill>
          </a:ln>
        </p:spPr>
        <p:txBody>
          <a:bodyPr vert="horz" lIns="68580" tIns="34290" rIns="68580" bIns="3429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257175" indent="-257175">
              <a:buFont typeface="Arial" panose="020B0604020202020204" pitchFamily="34" charset="0"/>
              <a:buChar char="•"/>
            </a:pPr>
            <a:r>
              <a:rPr lang="zh-TW" altLang="en-US" b="0" dirty="0">
                <a:latin typeface="微軟正黑體" panose="020B0604030504040204" pitchFamily="34" charset="-120"/>
                <a:ea typeface="微軟正黑體" panose="020B0604030504040204" pitchFamily="34" charset="-120"/>
              </a:rPr>
              <a:t>平台語言切換</a:t>
            </a:r>
          </a:p>
        </p:txBody>
      </p:sp>
      <p:sp>
        <p:nvSpPr>
          <p:cNvPr id="10" name="文字方塊 9"/>
          <p:cNvSpPr txBox="1"/>
          <p:nvPr/>
        </p:nvSpPr>
        <p:spPr>
          <a:xfrm>
            <a:off x="1214944" y="5109513"/>
            <a:ext cx="2031325" cy="461665"/>
          </a:xfrm>
          <a:prstGeom prst="rect">
            <a:avLst/>
          </a:prstGeom>
          <a:solidFill>
            <a:schemeClr val="bg1"/>
          </a:solidFill>
        </p:spPr>
        <p:txBody>
          <a:bodyPr wrap="none" rtlCol="0">
            <a:spAutoFit/>
          </a:bodyPr>
          <a:lstStyle/>
          <a:p>
            <a:r>
              <a:rPr lang="zh-TW" altLang="en-US" b="0" dirty="0">
                <a:solidFill>
                  <a:srgbClr val="FF0000"/>
                </a:solidFill>
                <a:latin typeface="微軟正黑體" panose="020B0604030504040204" pitchFamily="34" charset="-120"/>
                <a:ea typeface="微軟正黑體" panose="020B0604030504040204" pitchFamily="34" charset="-120"/>
              </a:rPr>
              <a:t>學生論文比對</a:t>
            </a:r>
          </a:p>
        </p:txBody>
      </p:sp>
    </p:spTree>
    <p:extLst>
      <p:ext uri="{BB962C8B-B14F-4D97-AF65-F5344CB8AC3E}">
        <p14:creationId xmlns:p14="http://schemas.microsoft.com/office/powerpoint/2010/main" val="8704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41561" y="79477"/>
            <a:ext cx="4094838" cy="63138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r"/>
            <a:r>
              <a:rPr lang="zh-TW" altLang="en-US" sz="2769" dirty="0">
                <a:latin typeface="微軟正黑體" panose="020B0604030504040204" pitchFamily="34" charset="-120"/>
                <a:ea typeface="微軟正黑體" panose="020B0604030504040204" pitchFamily="34" charset="-120"/>
              </a:rPr>
              <a:t>學術倫理</a:t>
            </a:r>
          </a:p>
        </p:txBody>
      </p:sp>
      <p:grpSp>
        <p:nvGrpSpPr>
          <p:cNvPr id="4" name="群組 3"/>
          <p:cNvGrpSpPr/>
          <p:nvPr/>
        </p:nvGrpSpPr>
        <p:grpSpPr>
          <a:xfrm>
            <a:off x="358757" y="860990"/>
            <a:ext cx="8426487" cy="5853710"/>
            <a:chOff x="117010" y="566262"/>
            <a:chExt cx="8426487" cy="5853710"/>
          </a:xfrm>
        </p:grpSpPr>
        <p:sp>
          <p:nvSpPr>
            <p:cNvPr id="9" name="手繪多邊形 8"/>
            <p:cNvSpPr/>
            <p:nvPr/>
          </p:nvSpPr>
          <p:spPr>
            <a:xfrm>
              <a:off x="117011" y="566262"/>
              <a:ext cx="1702946" cy="606185"/>
            </a:xfrm>
            <a:custGeom>
              <a:avLst/>
              <a:gdLst>
                <a:gd name="connsiteX0" fmla="*/ 150831 w 1702946"/>
                <a:gd name="connsiteY0" fmla="*/ 0 h 904806"/>
                <a:gd name="connsiteX1" fmla="*/ 1552115 w 1702946"/>
                <a:gd name="connsiteY1" fmla="*/ 0 h 904806"/>
                <a:gd name="connsiteX2" fmla="*/ 1702946 w 1702946"/>
                <a:gd name="connsiteY2" fmla="*/ 150831 h 904806"/>
                <a:gd name="connsiteX3" fmla="*/ 1702946 w 1702946"/>
                <a:gd name="connsiteY3" fmla="*/ 904806 h 904806"/>
                <a:gd name="connsiteX4" fmla="*/ 1702946 w 1702946"/>
                <a:gd name="connsiteY4" fmla="*/ 904806 h 904806"/>
                <a:gd name="connsiteX5" fmla="*/ 0 w 1702946"/>
                <a:gd name="connsiteY5" fmla="*/ 904806 h 904806"/>
                <a:gd name="connsiteX6" fmla="*/ 0 w 1702946"/>
                <a:gd name="connsiteY6" fmla="*/ 904806 h 904806"/>
                <a:gd name="connsiteX7" fmla="*/ 0 w 1702946"/>
                <a:gd name="connsiteY7" fmla="*/ 150831 h 904806"/>
                <a:gd name="connsiteX8" fmla="*/ 150831 w 1702946"/>
                <a:gd name="connsiteY8" fmla="*/ 0 h 90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946" h="904806">
                  <a:moveTo>
                    <a:pt x="150831" y="0"/>
                  </a:moveTo>
                  <a:lnTo>
                    <a:pt x="1552115" y="0"/>
                  </a:lnTo>
                  <a:cubicBezTo>
                    <a:pt x="1635417" y="0"/>
                    <a:pt x="1702946" y="67529"/>
                    <a:pt x="1702946" y="150831"/>
                  </a:cubicBezTo>
                  <a:lnTo>
                    <a:pt x="1702946" y="904806"/>
                  </a:lnTo>
                  <a:lnTo>
                    <a:pt x="1702946" y="904806"/>
                  </a:lnTo>
                  <a:lnTo>
                    <a:pt x="0" y="904806"/>
                  </a:lnTo>
                  <a:lnTo>
                    <a:pt x="0" y="904806"/>
                  </a:lnTo>
                  <a:lnTo>
                    <a:pt x="0" y="150831"/>
                  </a:lnTo>
                  <a:cubicBezTo>
                    <a:pt x="0" y="67529"/>
                    <a:pt x="67529" y="0"/>
                    <a:pt x="150831" y="0"/>
                  </a:cubicBezTo>
                  <a:close/>
                </a:path>
              </a:pathLst>
            </a:custGeom>
          </p:spPr>
          <p:style>
            <a:lnRef idx="2">
              <a:schemeClr val="accent1">
                <a:shade val="50000"/>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105137" tIns="105137" rIns="105137" bIns="60960" numCol="1" spcCol="1270" anchor="ctr" anchorCtr="0">
              <a:noAutofit/>
            </a:bodyPr>
            <a:lstStyle/>
            <a:p>
              <a:pPr lvl="0" algn="ctr" defTabSz="1422400">
                <a:lnSpc>
                  <a:spcPct val="90000"/>
                </a:lnSpc>
                <a:spcBef>
                  <a:spcPct val="0"/>
                </a:spcBef>
                <a:spcAft>
                  <a:spcPct val="35000"/>
                </a:spcAft>
              </a:pPr>
              <a:r>
                <a:rPr lang="zh-TW" altLang="en-US" b="0" kern="1200" dirty="0">
                  <a:latin typeface="微軟正黑體" panose="020B0604030504040204" pitchFamily="34" charset="-120"/>
                  <a:ea typeface="微軟正黑體" panose="020B0604030504040204" pitchFamily="34" charset="-120"/>
                </a:rPr>
                <a:t>資訊倫理</a:t>
              </a:r>
            </a:p>
          </p:txBody>
        </p:sp>
        <p:sp>
          <p:nvSpPr>
            <p:cNvPr id="10" name="手繪多邊形 9"/>
            <p:cNvSpPr/>
            <p:nvPr/>
          </p:nvSpPr>
          <p:spPr>
            <a:xfrm>
              <a:off x="117010" y="1172448"/>
              <a:ext cx="8426487" cy="2494946"/>
            </a:xfrm>
            <a:custGeom>
              <a:avLst/>
              <a:gdLst>
                <a:gd name="connsiteX0" fmla="*/ 0 w 6549796"/>
                <a:gd name="connsiteY0" fmla="*/ 0 h 1809884"/>
                <a:gd name="connsiteX1" fmla="*/ 6549796 w 6549796"/>
                <a:gd name="connsiteY1" fmla="*/ 0 h 1809884"/>
                <a:gd name="connsiteX2" fmla="*/ 6549796 w 6549796"/>
                <a:gd name="connsiteY2" fmla="*/ 1809884 h 1809884"/>
                <a:gd name="connsiteX3" fmla="*/ 0 w 6549796"/>
                <a:gd name="connsiteY3" fmla="*/ 1809884 h 1809884"/>
                <a:gd name="connsiteX4" fmla="*/ 0 w 6549796"/>
                <a:gd name="connsiteY4" fmla="*/ 0 h 180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796" h="1809884">
                  <a:moveTo>
                    <a:pt x="0" y="0"/>
                  </a:moveTo>
                  <a:lnTo>
                    <a:pt x="6549796" y="0"/>
                  </a:lnTo>
                  <a:lnTo>
                    <a:pt x="6549796" y="1809884"/>
                  </a:lnTo>
                  <a:lnTo>
                    <a:pt x="0" y="1809884"/>
                  </a:lnTo>
                  <a:lnTo>
                    <a:pt x="0" y="0"/>
                  </a:lnTo>
                  <a:close/>
                </a:path>
              </a:pathLst>
            </a:custGeom>
            <a:solidFill>
              <a:schemeClr val="bg1">
                <a:alpha val="7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1" defTabSz="889000">
                <a:spcAft>
                  <a:spcPct val="15000"/>
                </a:spcAft>
              </a:pPr>
              <a:r>
                <a:rPr lang="zh-TW" altLang="en-US" sz="2000" b="0" dirty="0">
                  <a:latin typeface="微軟正黑體" panose="020B0604030504040204" pitchFamily="34" charset="-120"/>
                  <a:ea typeface="微軟正黑體" panose="020B0604030504040204" pitchFamily="34" charset="-120"/>
                </a:rPr>
                <a:t>使用圖書館資料庫、網際網路查詢、蒐集資料時，務必遵守相關資訊倫理</a:t>
              </a:r>
            </a:p>
            <a:p>
              <a:pPr marL="228600" lvl="1" indent="-228600" algn="l" defTabSz="889000">
                <a:spcBef>
                  <a:spcPct val="0"/>
                </a:spcBef>
                <a:spcAft>
                  <a:spcPct val="15000"/>
                </a:spcAft>
                <a:buChar char="••"/>
              </a:pPr>
              <a:r>
                <a:rPr lang="zh-TW" altLang="en-US" sz="2000" b="0" kern="1200" dirty="0">
                  <a:latin typeface="微軟正黑體" panose="020B0604030504040204" pitchFamily="34" charset="-120"/>
                  <a:ea typeface="微軟正黑體" panose="020B0604030504040204" pitchFamily="34" charset="-120"/>
                </a:rPr>
                <a:t>隱私權：重視個人資訊隱私權</a:t>
              </a:r>
              <a:endParaRPr lang="en-US" altLang="zh-TW" sz="2000" b="0" kern="1200" dirty="0">
                <a:latin typeface="微軟正黑體" panose="020B0604030504040204" pitchFamily="34" charset="-120"/>
                <a:ea typeface="微軟正黑體" panose="020B0604030504040204" pitchFamily="34" charset="-120"/>
              </a:endParaRPr>
            </a:p>
            <a:p>
              <a:pPr marL="228600" lvl="1" indent="-228600" algn="l" defTabSz="889000">
                <a:spcBef>
                  <a:spcPct val="0"/>
                </a:spcBef>
                <a:spcAft>
                  <a:spcPct val="15000"/>
                </a:spcAft>
                <a:buChar char="••"/>
              </a:pPr>
              <a:r>
                <a:rPr lang="zh-TW" altLang="en-US" sz="2000" b="0" dirty="0">
                  <a:latin typeface="微軟正黑體" panose="020B0604030504040204" pitchFamily="34" charset="-120"/>
                  <a:ea typeface="微軟正黑體" panose="020B0604030504040204" pitchFamily="34" charset="-120"/>
                </a:rPr>
                <a:t>精確性：查證資料正確性，並引註資料來源，不使用未經證實的資訊或斷章取義。</a:t>
              </a:r>
              <a:endParaRPr lang="en-US" altLang="zh-TW" sz="2000" b="0" dirty="0">
                <a:latin typeface="微軟正黑體" panose="020B0604030504040204" pitchFamily="34" charset="-120"/>
                <a:ea typeface="微軟正黑體" panose="020B0604030504040204" pitchFamily="34" charset="-120"/>
              </a:endParaRPr>
            </a:p>
            <a:p>
              <a:pPr marL="228600" lvl="1" indent="-228600" algn="l" defTabSz="889000">
                <a:spcBef>
                  <a:spcPct val="0"/>
                </a:spcBef>
                <a:spcAft>
                  <a:spcPct val="15000"/>
                </a:spcAft>
                <a:buChar char="••"/>
              </a:pPr>
              <a:r>
                <a:rPr lang="zh-TW" altLang="en-US" sz="2000" b="0" kern="1200" dirty="0">
                  <a:latin typeface="微軟正黑體" panose="020B0604030504040204" pitchFamily="34" charset="-120"/>
                  <a:ea typeface="微軟正黑體" panose="020B0604030504040204" pitchFamily="34" charset="-120"/>
                </a:rPr>
                <a:t>財產權：遵守授權範圍，謹慎合理使用資訊。</a:t>
              </a:r>
              <a:endParaRPr lang="en-US" altLang="zh-TW" sz="2000" b="0" kern="1200" dirty="0">
                <a:latin typeface="微軟正黑體" panose="020B0604030504040204" pitchFamily="34" charset="-120"/>
                <a:ea typeface="微軟正黑體" panose="020B0604030504040204" pitchFamily="34" charset="-120"/>
              </a:endParaRPr>
            </a:p>
            <a:p>
              <a:pPr marL="228600" lvl="1" indent="-228600" defTabSz="889000">
                <a:spcAft>
                  <a:spcPct val="15000"/>
                </a:spcAft>
                <a:buChar char="••"/>
              </a:pPr>
              <a:r>
                <a:rPr lang="zh-TW" altLang="en-US" sz="2000" b="0" dirty="0">
                  <a:latin typeface="微軟正黑體" panose="020B0604030504040204" pitchFamily="34" charset="-120"/>
                  <a:ea typeface="微軟正黑體" panose="020B0604030504040204" pitchFamily="34" charset="-120"/>
                </a:rPr>
                <a:t>存取權：合法使用資訊科技，切勿不正當運用、存取他人資料。</a:t>
              </a:r>
              <a:endParaRPr lang="zh-TW" altLang="en-US" sz="2000" b="0" kern="1200" dirty="0">
                <a:latin typeface="微軟正黑體" panose="020B0604030504040204" pitchFamily="34" charset="-120"/>
                <a:ea typeface="微軟正黑體" panose="020B0604030504040204" pitchFamily="34" charset="-120"/>
              </a:endParaRPr>
            </a:p>
          </p:txBody>
        </p:sp>
        <p:sp>
          <p:nvSpPr>
            <p:cNvPr id="12" name="手繪多邊形 11"/>
            <p:cNvSpPr/>
            <p:nvPr/>
          </p:nvSpPr>
          <p:spPr>
            <a:xfrm>
              <a:off x="117011" y="3667394"/>
              <a:ext cx="1702946" cy="606185"/>
            </a:xfrm>
            <a:custGeom>
              <a:avLst/>
              <a:gdLst>
                <a:gd name="connsiteX0" fmla="*/ 150831 w 1702946"/>
                <a:gd name="connsiteY0" fmla="*/ 0 h 904806"/>
                <a:gd name="connsiteX1" fmla="*/ 1552115 w 1702946"/>
                <a:gd name="connsiteY1" fmla="*/ 0 h 904806"/>
                <a:gd name="connsiteX2" fmla="*/ 1702946 w 1702946"/>
                <a:gd name="connsiteY2" fmla="*/ 150831 h 904806"/>
                <a:gd name="connsiteX3" fmla="*/ 1702946 w 1702946"/>
                <a:gd name="connsiteY3" fmla="*/ 904806 h 904806"/>
                <a:gd name="connsiteX4" fmla="*/ 1702946 w 1702946"/>
                <a:gd name="connsiteY4" fmla="*/ 904806 h 904806"/>
                <a:gd name="connsiteX5" fmla="*/ 0 w 1702946"/>
                <a:gd name="connsiteY5" fmla="*/ 904806 h 904806"/>
                <a:gd name="connsiteX6" fmla="*/ 0 w 1702946"/>
                <a:gd name="connsiteY6" fmla="*/ 904806 h 904806"/>
                <a:gd name="connsiteX7" fmla="*/ 0 w 1702946"/>
                <a:gd name="connsiteY7" fmla="*/ 150831 h 904806"/>
                <a:gd name="connsiteX8" fmla="*/ 150831 w 1702946"/>
                <a:gd name="connsiteY8" fmla="*/ 0 h 90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946" h="904806">
                  <a:moveTo>
                    <a:pt x="150831" y="0"/>
                  </a:moveTo>
                  <a:lnTo>
                    <a:pt x="1552115" y="0"/>
                  </a:lnTo>
                  <a:cubicBezTo>
                    <a:pt x="1635417" y="0"/>
                    <a:pt x="1702946" y="67529"/>
                    <a:pt x="1702946" y="150831"/>
                  </a:cubicBezTo>
                  <a:lnTo>
                    <a:pt x="1702946" y="904806"/>
                  </a:lnTo>
                  <a:lnTo>
                    <a:pt x="1702946" y="904806"/>
                  </a:lnTo>
                  <a:lnTo>
                    <a:pt x="0" y="904806"/>
                  </a:lnTo>
                  <a:lnTo>
                    <a:pt x="0" y="904806"/>
                  </a:lnTo>
                  <a:lnTo>
                    <a:pt x="0" y="150831"/>
                  </a:lnTo>
                  <a:cubicBezTo>
                    <a:pt x="0" y="67529"/>
                    <a:pt x="67529" y="0"/>
                    <a:pt x="150831" y="0"/>
                  </a:cubicBezTo>
                  <a:close/>
                </a:path>
              </a:pathLst>
            </a:custGeom>
          </p:spPr>
          <p:style>
            <a:lnRef idx="2">
              <a:schemeClr val="accent1">
                <a:shade val="50000"/>
                <a:hueOff val="529814"/>
                <a:satOff val="-13218"/>
                <a:lumOff val="46252"/>
                <a:alphaOff val="0"/>
              </a:schemeClr>
            </a:lnRef>
            <a:fillRef idx="1">
              <a:schemeClr val="accent1">
                <a:shade val="50000"/>
                <a:hueOff val="529814"/>
                <a:satOff val="-13218"/>
                <a:lumOff val="46252"/>
                <a:alphaOff val="0"/>
              </a:schemeClr>
            </a:fillRef>
            <a:effectRef idx="0">
              <a:schemeClr val="accent1">
                <a:shade val="50000"/>
                <a:hueOff val="529814"/>
                <a:satOff val="-13218"/>
                <a:lumOff val="46252"/>
                <a:alphaOff val="0"/>
              </a:schemeClr>
            </a:effectRef>
            <a:fontRef idx="minor">
              <a:schemeClr val="lt1"/>
            </a:fontRef>
          </p:style>
          <p:txBody>
            <a:bodyPr spcFirstLastPara="0" vert="horz" wrap="square" lIns="97517" tIns="97517" rIns="97517" bIns="53340" numCol="1" spcCol="1270" anchor="ctr" anchorCtr="0">
              <a:noAutofit/>
            </a:bodyPr>
            <a:lstStyle/>
            <a:p>
              <a:pPr lvl="0" algn="ctr" defTabSz="1244600">
                <a:lnSpc>
                  <a:spcPct val="90000"/>
                </a:lnSpc>
                <a:spcBef>
                  <a:spcPct val="0"/>
                </a:spcBef>
                <a:spcAft>
                  <a:spcPct val="35000"/>
                </a:spcAft>
              </a:pPr>
              <a:r>
                <a:rPr lang="zh-TW" altLang="en-US" b="0" kern="1200" dirty="0">
                  <a:solidFill>
                    <a:schemeClr val="tx1"/>
                  </a:solidFill>
                  <a:latin typeface="微軟正黑體" panose="020B0604030504040204" pitchFamily="34" charset="-120"/>
                  <a:ea typeface="微軟正黑體" panose="020B0604030504040204" pitchFamily="34" charset="-120"/>
                </a:rPr>
                <a:t>學術倫理</a:t>
              </a:r>
            </a:p>
          </p:txBody>
        </p:sp>
        <p:sp>
          <p:nvSpPr>
            <p:cNvPr id="13" name="手繪多邊形 12"/>
            <p:cNvSpPr/>
            <p:nvPr/>
          </p:nvSpPr>
          <p:spPr>
            <a:xfrm>
              <a:off x="117010" y="4273580"/>
              <a:ext cx="8426487" cy="2146392"/>
            </a:xfrm>
            <a:custGeom>
              <a:avLst/>
              <a:gdLst>
                <a:gd name="connsiteX0" fmla="*/ 0 w 6549796"/>
                <a:gd name="connsiteY0" fmla="*/ 0 h 1809884"/>
                <a:gd name="connsiteX1" fmla="*/ 6549796 w 6549796"/>
                <a:gd name="connsiteY1" fmla="*/ 0 h 1809884"/>
                <a:gd name="connsiteX2" fmla="*/ 6549796 w 6549796"/>
                <a:gd name="connsiteY2" fmla="*/ 1809884 h 1809884"/>
                <a:gd name="connsiteX3" fmla="*/ 0 w 6549796"/>
                <a:gd name="connsiteY3" fmla="*/ 1809884 h 1809884"/>
                <a:gd name="connsiteX4" fmla="*/ 0 w 6549796"/>
                <a:gd name="connsiteY4" fmla="*/ 0 h 180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796" h="1809884">
                  <a:moveTo>
                    <a:pt x="0" y="0"/>
                  </a:moveTo>
                  <a:lnTo>
                    <a:pt x="6549796" y="0"/>
                  </a:lnTo>
                  <a:lnTo>
                    <a:pt x="6549796" y="1809884"/>
                  </a:lnTo>
                  <a:lnTo>
                    <a:pt x="0" y="1809884"/>
                  </a:lnTo>
                  <a:lnTo>
                    <a:pt x="0" y="0"/>
                  </a:lnTo>
                  <a:close/>
                </a:path>
              </a:pathLst>
            </a:custGeom>
            <a:solidFill>
              <a:schemeClr val="bg1">
                <a:alpha val="7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r>
                <a:rPr lang="zh-TW" altLang="en-US" sz="2000" b="0" dirty="0">
                  <a:latin typeface="微軟正黑體" panose="020B0604030504040204" pitchFamily="34" charset="-120"/>
                  <a:ea typeface="微軟正黑體" panose="020B0604030504040204" pitchFamily="34" charset="-120"/>
                </a:rPr>
                <a:t>泛指從事學術活動應遵守的基本道德規範，</a:t>
              </a:r>
              <a:r>
                <a:rPr lang="en-US" altLang="zh-TW" sz="2000" b="0" dirty="0">
                  <a:latin typeface="微軟正黑體" panose="020B0604030504040204" pitchFamily="34" charset="-120"/>
                  <a:ea typeface="微軟正黑體" panose="020B0604030504040204" pitchFamily="34" charset="-120"/>
                </a:rPr>
                <a:t> </a:t>
              </a:r>
              <a:r>
                <a:rPr lang="zh-TW" altLang="en-US" sz="2000" b="0" dirty="0">
                  <a:latin typeface="微軟正黑體" panose="020B0604030504040204" pitchFamily="34" charset="-120"/>
                  <a:ea typeface="微軟正黑體" panose="020B0604030504040204" pitchFamily="34" charset="-120"/>
                </a:rPr>
                <a:t>研究生可能面臨的作業報告、論文寫作、擔任研究助理等。</a:t>
              </a:r>
              <a:endParaRPr lang="en-US" altLang="zh-TW" sz="2000" b="0" dirty="0">
                <a:latin typeface="微軟正黑體" panose="020B0604030504040204" pitchFamily="34" charset="-120"/>
                <a:ea typeface="微軟正黑體" panose="020B0604030504040204" pitchFamily="34" charset="-120"/>
              </a:endParaRPr>
            </a:p>
            <a:p>
              <a:pPr marL="342900" indent="-342900">
                <a:buClr>
                  <a:srgbClr val="FF0000"/>
                </a:buClr>
                <a:buFont typeface="微軟正黑體" panose="020B0604030504040204" pitchFamily="34" charset="-120"/>
                <a:buChar char="╳"/>
              </a:pPr>
              <a:r>
                <a:rPr lang="zh-TW" altLang="en-US" sz="2000" b="0" kern="1200" dirty="0">
                  <a:latin typeface="微軟正黑體" panose="020B0604030504040204" pitchFamily="34" charset="-120"/>
                  <a:ea typeface="微軟正黑體" panose="020B0604030504040204" pitchFamily="34" charset="-120"/>
                </a:rPr>
                <a:t>欺騙問題：執行研究、撰寫過程不能有任何不誠實行為。</a:t>
              </a:r>
              <a:endParaRPr lang="en-US" altLang="zh-TW" sz="2000" b="0" kern="1200" dirty="0">
                <a:latin typeface="微軟正黑體" panose="020B0604030504040204" pitchFamily="34" charset="-120"/>
                <a:ea typeface="微軟正黑體" panose="020B0604030504040204" pitchFamily="34" charset="-120"/>
              </a:endParaRPr>
            </a:p>
            <a:p>
              <a:pPr marL="800100" lvl="1" indent="-342900">
                <a:buClr>
                  <a:srgbClr val="FF0000"/>
                </a:buClr>
                <a:buFont typeface="微軟正黑體" panose="020B0604030504040204" pitchFamily="34" charset="-120"/>
                <a:buChar char="╳"/>
              </a:pPr>
              <a:r>
                <a:rPr lang="zh-TW" altLang="en-US" sz="2000" b="0" kern="1200" dirty="0">
                  <a:latin typeface="微軟正黑體" panose="020B0604030504040204" pitchFamily="34" charset="-120"/>
                  <a:ea typeface="微軟正黑體" panose="020B0604030504040204" pitchFamily="34" charset="-120"/>
                </a:rPr>
                <a:t>捏造：虛構論文內容或實驗數據。</a:t>
              </a:r>
              <a:endParaRPr lang="en-US" altLang="zh-TW" sz="2000" b="0" kern="1200" dirty="0">
                <a:latin typeface="微軟正黑體" panose="020B0604030504040204" pitchFamily="34" charset="-120"/>
                <a:ea typeface="微軟正黑體" panose="020B0604030504040204" pitchFamily="34" charset="-120"/>
              </a:endParaRPr>
            </a:p>
            <a:p>
              <a:pPr marL="800100" lvl="1" indent="-342900">
                <a:buClr>
                  <a:srgbClr val="FF0000"/>
                </a:buClr>
                <a:buFont typeface="微軟正黑體" panose="020B0604030504040204" pitchFamily="34" charset="-120"/>
                <a:buChar char="╳"/>
              </a:pPr>
              <a:r>
                <a:rPr lang="zh-TW" altLang="en-US" sz="2000" b="0" dirty="0">
                  <a:latin typeface="微軟正黑體" panose="020B0604030504040204" pitchFamily="34" charset="-120"/>
                  <a:ea typeface="微軟正黑體" panose="020B0604030504040204" pitchFamily="34" charset="-120"/>
                </a:rPr>
                <a:t>竄改：美化或隱藏數據，以使試驗結果符合期望。</a:t>
              </a:r>
              <a:endParaRPr lang="en-US" altLang="zh-TW" sz="2000" b="0" dirty="0">
                <a:latin typeface="微軟正黑體" panose="020B0604030504040204" pitchFamily="34" charset="-120"/>
                <a:ea typeface="微軟正黑體" panose="020B0604030504040204" pitchFamily="34" charset="-120"/>
              </a:endParaRPr>
            </a:p>
            <a:p>
              <a:pPr marL="342900" indent="-342900">
                <a:buClr>
                  <a:srgbClr val="FF0000"/>
                </a:buClr>
                <a:buFont typeface="微軟正黑體" panose="020B0604030504040204" pitchFamily="34" charset="-120"/>
                <a:buChar char="╳"/>
              </a:pPr>
              <a:r>
                <a:rPr lang="zh-TW" altLang="en-US" sz="2000" b="0" kern="1200" dirty="0">
                  <a:latin typeface="微軟正黑體" panose="020B0604030504040204" pitchFamily="34" charset="-120"/>
                  <a:ea typeface="微軟正黑體" panose="020B0604030504040204" pitchFamily="34" charset="-120"/>
                </a:rPr>
                <a:t>剽竊問題：將他人的論述、觀念、研究成果等據為已有。</a:t>
              </a:r>
            </a:p>
          </p:txBody>
        </p:sp>
      </p:grpSp>
    </p:spTree>
    <p:extLst>
      <p:ext uri="{BB962C8B-B14F-4D97-AF65-F5344CB8AC3E}">
        <p14:creationId xmlns:p14="http://schemas.microsoft.com/office/powerpoint/2010/main" val="806575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41561" y="87787"/>
            <a:ext cx="4094838" cy="63138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r"/>
            <a:r>
              <a:rPr lang="en-US" altLang="zh-TW" sz="2769" dirty="0" err="1">
                <a:latin typeface="微軟正黑體" panose="020B0604030504040204" pitchFamily="34" charset="-120"/>
                <a:ea typeface="微軟正黑體" panose="020B0604030504040204" pitchFamily="34" charset="-120"/>
              </a:rPr>
              <a:t>Turnitin</a:t>
            </a:r>
            <a:endParaRPr lang="zh-TW" altLang="en-US" sz="2769" dirty="0">
              <a:latin typeface="微軟正黑體" panose="020B0604030504040204" pitchFamily="34" charset="-120"/>
              <a:ea typeface="微軟正黑體" panose="020B0604030504040204" pitchFamily="34" charset="-120"/>
            </a:endParaRPr>
          </a:p>
        </p:txBody>
      </p:sp>
      <p:pic>
        <p:nvPicPr>
          <p:cNvPr id="3" name="內容版面配置區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42" y="924214"/>
            <a:ext cx="8803178" cy="5231353"/>
          </a:xfrm>
          <a:prstGeom prst="rect">
            <a:avLst/>
          </a:prstGeom>
        </p:spPr>
      </p:pic>
      <p:sp>
        <p:nvSpPr>
          <p:cNvPr id="4" name="流程圖: 程序 3"/>
          <p:cNvSpPr/>
          <p:nvPr/>
        </p:nvSpPr>
        <p:spPr>
          <a:xfrm>
            <a:off x="6709811" y="4868087"/>
            <a:ext cx="787652" cy="454937"/>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106690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41561" y="87787"/>
            <a:ext cx="4094838" cy="63138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r"/>
            <a:r>
              <a:rPr lang="en-US" altLang="zh-TW" sz="2769" dirty="0" err="1">
                <a:latin typeface="微軟正黑體" panose="020B0604030504040204" pitchFamily="34" charset="-120"/>
                <a:ea typeface="微軟正黑體" panose="020B0604030504040204" pitchFamily="34" charset="-120"/>
              </a:rPr>
              <a:t>Turnitin</a:t>
            </a:r>
            <a:endParaRPr lang="zh-TW" altLang="en-US" sz="2769" dirty="0">
              <a:latin typeface="微軟正黑體" panose="020B0604030504040204" pitchFamily="34" charset="-120"/>
              <a:ea typeface="微軟正黑體" panose="020B0604030504040204" pitchFamily="34" charset="-120"/>
            </a:endParaRPr>
          </a:p>
        </p:txBody>
      </p:sp>
      <p:pic>
        <p:nvPicPr>
          <p:cNvPr id="3" name="內容版面配置區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4208" y="1344358"/>
            <a:ext cx="6455664" cy="4876635"/>
          </a:xfrm>
          <a:prstGeom prst="rect">
            <a:avLst/>
          </a:prstGeom>
          <a:ln>
            <a:noFill/>
          </a:ln>
        </p:spPr>
      </p:pic>
      <p:sp>
        <p:nvSpPr>
          <p:cNvPr id="7" name="流程圖: 程序 6"/>
          <p:cNvSpPr/>
          <p:nvPr/>
        </p:nvSpPr>
        <p:spPr>
          <a:xfrm>
            <a:off x="1991506" y="5160695"/>
            <a:ext cx="1684381" cy="334849"/>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161900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632" y="0"/>
            <a:ext cx="7410735" cy="6858000"/>
          </a:xfrm>
          <a:prstGeom prst="rect">
            <a:avLst/>
          </a:prstGeom>
        </p:spPr>
      </p:pic>
      <p:sp>
        <p:nvSpPr>
          <p:cNvPr id="3" name="流程圖: 程序 2"/>
          <p:cNvSpPr/>
          <p:nvPr/>
        </p:nvSpPr>
        <p:spPr>
          <a:xfrm>
            <a:off x="1034699" y="6338090"/>
            <a:ext cx="696830" cy="417145"/>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235824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769" y="0"/>
            <a:ext cx="6548462" cy="6858000"/>
          </a:xfrm>
          <a:prstGeom prst="rect">
            <a:avLst/>
          </a:prstGeom>
        </p:spPr>
      </p:pic>
      <p:sp>
        <p:nvSpPr>
          <p:cNvPr id="4" name="流程圖: 程序 3"/>
          <p:cNvSpPr/>
          <p:nvPr/>
        </p:nvSpPr>
        <p:spPr>
          <a:xfrm>
            <a:off x="1458219" y="6319802"/>
            <a:ext cx="1024922" cy="417145"/>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187139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7168"/>
            <a:ext cx="9144000" cy="3483663"/>
          </a:xfrm>
          <a:prstGeom prst="rect">
            <a:avLst/>
          </a:prstGeom>
        </p:spPr>
      </p:pic>
      <p:sp>
        <p:nvSpPr>
          <p:cNvPr id="3" name="流程圖: 程序 2"/>
          <p:cNvSpPr/>
          <p:nvPr/>
        </p:nvSpPr>
        <p:spPr>
          <a:xfrm>
            <a:off x="6684560" y="4298055"/>
            <a:ext cx="696830" cy="417145"/>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4" name="文字版面配置區 3"/>
          <p:cNvSpPr txBox="1">
            <a:spLocks/>
          </p:cNvSpPr>
          <p:nvPr/>
        </p:nvSpPr>
        <p:spPr>
          <a:xfrm>
            <a:off x="6485892" y="1140445"/>
            <a:ext cx="2410485" cy="1916258"/>
          </a:xfrm>
          <a:prstGeom prst="wedgeRectCallout">
            <a:avLst>
              <a:gd name="adj1" fmla="val -34146"/>
              <a:gd name="adj2" fmla="val 112710"/>
            </a:avLst>
          </a:prstGeom>
          <a:solidFill>
            <a:schemeClr val="bg1">
              <a:alpha val="90000"/>
            </a:schemeClr>
          </a:solidFill>
          <a:ln>
            <a:solidFill>
              <a:schemeClr val="accent1">
                <a:lumMod val="75000"/>
              </a:schemeClr>
            </a:solidFill>
          </a:ln>
        </p:spPr>
        <p:txBody>
          <a:bodyPr vert="horz" lIns="68580" tIns="34290" rIns="68580" bIns="3429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257175" indent="-257175">
              <a:lnSpc>
                <a:spcPct val="150000"/>
              </a:lnSpc>
              <a:buFont typeface="Arial" panose="020B0604020202020204" pitchFamily="34" charset="0"/>
              <a:buChar char="•"/>
            </a:pPr>
            <a:r>
              <a:rPr lang="zh-TW" altLang="en-US" sz="1350" b="0" dirty="0">
                <a:latin typeface="微軟正黑體" panose="020B0604030504040204" pitchFamily="34" charset="-120"/>
                <a:ea typeface="微軟正黑體" panose="020B0604030504040204" pitchFamily="34" charset="-120"/>
              </a:rPr>
              <a:t>顯示”處理中”表示正在比對中，尚無法產生報告，建議可先登出系統。</a:t>
            </a:r>
            <a:endParaRPr lang="en-US" altLang="zh-TW" sz="1350" b="0" dirty="0">
              <a:latin typeface="微軟正黑體" panose="020B0604030504040204" pitchFamily="34" charset="-120"/>
              <a:ea typeface="微軟正黑體" panose="020B0604030504040204" pitchFamily="34" charset="-120"/>
            </a:endParaRPr>
          </a:p>
          <a:p>
            <a:pPr marL="257175" indent="-257175">
              <a:lnSpc>
                <a:spcPct val="150000"/>
              </a:lnSpc>
              <a:buFont typeface="Arial" panose="020B0604020202020204" pitchFamily="34" charset="0"/>
              <a:buChar char="•"/>
            </a:pPr>
            <a:r>
              <a:rPr lang="zh-TW" altLang="en-US" sz="1350" b="0" dirty="0">
                <a:latin typeface="微軟正黑體" panose="020B0604030504040204" pitchFamily="34" charset="-120"/>
                <a:ea typeface="微軟正黑體" panose="020B0604030504040204" pitchFamily="34" charset="-120"/>
              </a:rPr>
              <a:t>第一次提交的比對時間約</a:t>
            </a:r>
            <a:r>
              <a:rPr lang="en-US" altLang="zh-TW" sz="1350" b="0" dirty="0">
                <a:latin typeface="微軟正黑體" panose="020B0604030504040204" pitchFamily="34" charset="-120"/>
                <a:ea typeface="微軟正黑體" panose="020B0604030504040204" pitchFamily="34" charset="-120"/>
              </a:rPr>
              <a:t>30</a:t>
            </a:r>
            <a:r>
              <a:rPr lang="zh-TW" altLang="en-US" sz="1350" b="0" dirty="0">
                <a:latin typeface="微軟正黑體" panose="020B0604030504040204" pitchFamily="34" charset="-120"/>
                <a:ea typeface="微軟正黑體" panose="020B0604030504040204" pitchFamily="34" charset="-120"/>
              </a:rPr>
              <a:t>分鐘內。</a:t>
            </a:r>
          </a:p>
        </p:txBody>
      </p:sp>
      <p:sp>
        <p:nvSpPr>
          <p:cNvPr id="5" name="流程圖: 程序 4"/>
          <p:cNvSpPr/>
          <p:nvPr/>
        </p:nvSpPr>
        <p:spPr>
          <a:xfrm>
            <a:off x="8550761" y="4367244"/>
            <a:ext cx="345616" cy="278765"/>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b="0">
              <a:latin typeface="微軟正黑體" panose="020B0604030504040204" pitchFamily="34" charset="-120"/>
              <a:ea typeface="微軟正黑體" panose="020B0604030504040204" pitchFamily="34" charset="-120"/>
            </a:endParaRPr>
          </a:p>
        </p:txBody>
      </p:sp>
      <p:sp>
        <p:nvSpPr>
          <p:cNvPr id="6" name="文字版面配置區 3"/>
          <p:cNvSpPr txBox="1">
            <a:spLocks/>
          </p:cNvSpPr>
          <p:nvPr/>
        </p:nvSpPr>
        <p:spPr>
          <a:xfrm>
            <a:off x="5197408" y="5170831"/>
            <a:ext cx="2410485" cy="473325"/>
          </a:xfrm>
          <a:prstGeom prst="wedgeRectCallout">
            <a:avLst>
              <a:gd name="adj1" fmla="val 90124"/>
              <a:gd name="adj2" fmla="val -171781"/>
            </a:avLst>
          </a:prstGeom>
          <a:solidFill>
            <a:schemeClr val="bg1">
              <a:alpha val="90000"/>
            </a:schemeClr>
          </a:solidFill>
          <a:ln>
            <a:solidFill>
              <a:schemeClr val="accent1">
                <a:lumMod val="75000"/>
              </a:schemeClr>
            </a:solidFill>
          </a:ln>
        </p:spPr>
        <p:txBody>
          <a:bodyPr vert="horz" lIns="68580" tIns="34290" rIns="68580" bIns="34290" rtlCol="0">
            <a:normAutofit fontScale="925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257175" indent="-257175">
              <a:lnSpc>
                <a:spcPct val="150000"/>
              </a:lnSpc>
              <a:buFont typeface="Arial" panose="020B0604020202020204" pitchFamily="34" charset="0"/>
              <a:buChar char="•"/>
            </a:pPr>
            <a:r>
              <a:rPr lang="zh-TW" altLang="en-US" sz="1350" b="0" dirty="0">
                <a:latin typeface="微軟正黑體" panose="020B0604030504040204" pitchFamily="34" charset="-120"/>
                <a:ea typeface="微軟正黑體" panose="020B0604030504040204" pitchFamily="34" charset="-120"/>
              </a:rPr>
              <a:t>下載電子回條、上傳的檔案</a:t>
            </a:r>
          </a:p>
        </p:txBody>
      </p:sp>
    </p:spTree>
    <p:extLst>
      <p:ext uri="{BB962C8B-B14F-4D97-AF65-F5344CB8AC3E}">
        <p14:creationId xmlns:p14="http://schemas.microsoft.com/office/powerpoint/2010/main" val="150262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38541"/>
            <a:ext cx="9136399" cy="478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5041561" y="87787"/>
            <a:ext cx="4094838" cy="63138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r"/>
            <a:r>
              <a:rPr lang="en-US" altLang="zh-TW" sz="2769" dirty="0" err="1">
                <a:latin typeface="微軟正黑體" panose="020B0604030504040204" pitchFamily="34" charset="-120"/>
                <a:ea typeface="微軟正黑體" panose="020B0604030504040204" pitchFamily="34" charset="-120"/>
              </a:rPr>
              <a:t>Turnitin</a:t>
            </a:r>
            <a:endParaRPr lang="zh-TW" altLang="en-US" sz="2769" dirty="0">
              <a:latin typeface="微軟正黑體" panose="020B0604030504040204" pitchFamily="34" charset="-120"/>
              <a:ea typeface="微軟正黑體" panose="020B0604030504040204" pitchFamily="34" charset="-120"/>
            </a:endParaRPr>
          </a:p>
        </p:txBody>
      </p:sp>
      <p:sp>
        <p:nvSpPr>
          <p:cNvPr id="4" name="文字版面配置區 3"/>
          <p:cNvSpPr txBox="1">
            <a:spLocks/>
          </p:cNvSpPr>
          <p:nvPr/>
        </p:nvSpPr>
        <p:spPr>
          <a:xfrm>
            <a:off x="6432507" y="897225"/>
            <a:ext cx="2410485" cy="1936191"/>
          </a:xfrm>
          <a:prstGeom prst="wedgeRectCallout">
            <a:avLst>
              <a:gd name="adj1" fmla="val -50497"/>
              <a:gd name="adj2" fmla="val 173158"/>
            </a:avLst>
          </a:prstGeom>
          <a:solidFill>
            <a:schemeClr val="bg1">
              <a:alpha val="90000"/>
            </a:schemeClr>
          </a:solidFill>
          <a:ln>
            <a:solidFill>
              <a:schemeClr val="accent1">
                <a:lumMod val="75000"/>
              </a:schemeClr>
            </a:solidFill>
          </a:ln>
        </p:spPr>
        <p:txBody>
          <a:bodyPr vert="horz" lIns="68580" tIns="34290" rIns="68580" bIns="3429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257175" indent="-257175">
              <a:lnSpc>
                <a:spcPct val="150000"/>
              </a:lnSpc>
              <a:buFont typeface="Arial" panose="020B0604020202020204" pitchFamily="34" charset="0"/>
              <a:buChar char="•"/>
            </a:pPr>
            <a:r>
              <a:rPr lang="zh-TW" altLang="en-US" sz="1350" b="0" dirty="0">
                <a:latin typeface="微軟正黑體" panose="020B0604030504040204" pitchFamily="34" charset="-120"/>
                <a:ea typeface="微軟正黑體" panose="020B0604030504040204" pitchFamily="34" charset="-120"/>
              </a:rPr>
              <a:t>相似性百分比</a:t>
            </a:r>
            <a:endParaRPr lang="en-US" altLang="zh-TW" sz="1350" b="0" dirty="0">
              <a:latin typeface="微軟正黑體" panose="020B0604030504040204" pitchFamily="34" charset="-120"/>
              <a:ea typeface="微軟正黑體" panose="020B0604030504040204" pitchFamily="34" charset="-120"/>
            </a:endParaRPr>
          </a:p>
          <a:p>
            <a:pPr marL="257175" indent="-257175">
              <a:lnSpc>
                <a:spcPct val="150000"/>
              </a:lnSpc>
              <a:buFont typeface="Arial" panose="020B0604020202020204" pitchFamily="34" charset="0"/>
              <a:buChar char="•"/>
            </a:pPr>
            <a:r>
              <a:rPr lang="zh-TW" altLang="en-US" sz="1350" b="0" dirty="0">
                <a:latin typeface="微軟正黑體" panose="020B0604030504040204" pitchFamily="34" charset="-120"/>
                <a:ea typeface="微軟正黑體" panose="020B0604030504040204" pitchFamily="34" charset="-120"/>
              </a:rPr>
              <a:t>上傳文稿與網路</a:t>
            </a:r>
            <a:r>
              <a:rPr lang="en-US" altLang="zh-TW" sz="1350" b="0" dirty="0">
                <a:latin typeface="微軟正黑體" panose="020B0604030504040204" pitchFamily="34" charset="-120"/>
                <a:ea typeface="微軟正黑體" panose="020B0604030504040204" pitchFamily="34" charset="-120"/>
              </a:rPr>
              <a:t>/</a:t>
            </a:r>
            <a:r>
              <a:rPr lang="zh-TW" altLang="en-US" sz="1350" b="0" dirty="0">
                <a:latin typeface="微軟正黑體" panose="020B0604030504040204" pitchFamily="34" charset="-120"/>
                <a:ea typeface="微軟正黑體" panose="020B0604030504040204" pitchFamily="34" charset="-120"/>
              </a:rPr>
              <a:t>期刊</a:t>
            </a:r>
            <a:r>
              <a:rPr lang="en-US" altLang="zh-TW" sz="1350" b="0" dirty="0">
                <a:latin typeface="微軟正黑體" panose="020B0604030504040204" pitchFamily="34" charset="-120"/>
                <a:ea typeface="微軟正黑體" panose="020B0604030504040204" pitchFamily="34" charset="-120"/>
              </a:rPr>
              <a:t>/</a:t>
            </a:r>
            <a:r>
              <a:rPr lang="zh-TW" altLang="en-US" sz="1350" b="0" dirty="0">
                <a:latin typeface="微軟正黑體" panose="020B0604030504040204" pitchFamily="34" charset="-120"/>
                <a:ea typeface="微軟正黑體" panose="020B0604030504040204" pitchFamily="34" charset="-120"/>
              </a:rPr>
              <a:t>學生論文相似的比例 </a:t>
            </a:r>
            <a:endParaRPr lang="en-US" altLang="zh-TW" sz="1350" b="0" dirty="0">
              <a:latin typeface="微軟正黑體" panose="020B0604030504040204" pitchFamily="34" charset="-120"/>
              <a:ea typeface="微軟正黑體" panose="020B0604030504040204" pitchFamily="34" charset="-120"/>
            </a:endParaRPr>
          </a:p>
          <a:p>
            <a:pPr marL="257175" indent="-257175">
              <a:lnSpc>
                <a:spcPct val="150000"/>
              </a:lnSpc>
              <a:buFont typeface="Arial" panose="020B0604020202020204" pitchFamily="34" charset="0"/>
              <a:buChar char="•"/>
            </a:pPr>
            <a:r>
              <a:rPr lang="zh-TW" altLang="en-US" sz="1350" b="0" dirty="0">
                <a:latin typeface="微軟正黑體" panose="020B0604030504040204" pitchFamily="34" charset="-120"/>
                <a:ea typeface="微軟正黑體" panose="020B0604030504040204" pitchFamily="34" charset="-120"/>
              </a:rPr>
              <a:t>建議維持</a:t>
            </a:r>
            <a:r>
              <a:rPr lang="en-US" altLang="zh-TW" sz="1350" b="0" dirty="0">
                <a:latin typeface="微軟正黑體" panose="020B0604030504040204" pitchFamily="34" charset="-120"/>
                <a:ea typeface="微軟正黑體" panose="020B0604030504040204" pitchFamily="34" charset="-120"/>
              </a:rPr>
              <a:t>20~30%</a:t>
            </a:r>
            <a:r>
              <a:rPr lang="zh-TW" altLang="en-US" sz="1350" b="0" dirty="0">
                <a:latin typeface="微軟正黑體" panose="020B0604030504040204" pitchFamily="34" charset="-120"/>
                <a:ea typeface="微軟正黑體" panose="020B0604030504040204" pitchFamily="34" charset="-120"/>
              </a:rPr>
              <a:t>以下； 國際期刊</a:t>
            </a:r>
            <a:r>
              <a:rPr lang="en-US" altLang="zh-TW" sz="1350" b="0" dirty="0">
                <a:latin typeface="微軟正黑體" panose="020B0604030504040204" pitchFamily="34" charset="-120"/>
                <a:ea typeface="微軟正黑體" panose="020B0604030504040204" pitchFamily="34" charset="-120"/>
              </a:rPr>
              <a:t>&lt;15%</a:t>
            </a:r>
          </a:p>
          <a:p>
            <a:pPr marL="257175" indent="-257175">
              <a:lnSpc>
                <a:spcPct val="150000"/>
              </a:lnSpc>
              <a:buFont typeface="Arial" panose="020B0604020202020204" pitchFamily="34" charset="0"/>
              <a:buChar char="•"/>
            </a:pPr>
            <a:endParaRPr lang="en-US" altLang="zh-TW" sz="1350" b="0" dirty="0">
              <a:latin typeface="微軟正黑體" panose="020B0604030504040204" pitchFamily="34" charset="-120"/>
              <a:ea typeface="微軟正黑體" panose="020B0604030504040204" pitchFamily="34" charset="-120"/>
            </a:endParaRPr>
          </a:p>
          <a:p>
            <a:pPr marL="0" indent="0">
              <a:lnSpc>
                <a:spcPct val="150000"/>
              </a:lnSpc>
              <a:buNone/>
            </a:pPr>
            <a:endParaRPr lang="en-US" altLang="zh-TW" sz="1350" b="0" dirty="0">
              <a:latin typeface="微軟正黑體" panose="020B0604030504040204" pitchFamily="34" charset="-120"/>
              <a:ea typeface="微軟正黑體" panose="020B0604030504040204" pitchFamily="34" charset="-120"/>
            </a:endParaRPr>
          </a:p>
          <a:p>
            <a:pPr marL="257175" indent="-257175">
              <a:lnSpc>
                <a:spcPct val="150000"/>
              </a:lnSpc>
              <a:buFont typeface="Arial" panose="020B0604020202020204" pitchFamily="34" charset="0"/>
              <a:buChar char="•"/>
            </a:pPr>
            <a:endParaRPr lang="zh-TW" altLang="en-US" sz="1350" b="0" dirty="0">
              <a:latin typeface="微軟正黑體" panose="020B0604030504040204" pitchFamily="34" charset="-120"/>
              <a:ea typeface="微軟正黑體" panose="020B0604030504040204" pitchFamily="34" charset="-120"/>
            </a:endParaRPr>
          </a:p>
        </p:txBody>
      </p:sp>
      <p:sp>
        <p:nvSpPr>
          <p:cNvPr id="6" name="文字版面配置區 3"/>
          <p:cNvSpPr txBox="1">
            <a:spLocks/>
          </p:cNvSpPr>
          <p:nvPr/>
        </p:nvSpPr>
        <p:spPr>
          <a:xfrm>
            <a:off x="6432507" y="2935874"/>
            <a:ext cx="2492036" cy="2044951"/>
          </a:xfrm>
          <a:prstGeom prst="wedgeRectCallout">
            <a:avLst>
              <a:gd name="adj1" fmla="val -11083"/>
              <a:gd name="adj2" fmla="val 60050"/>
            </a:avLst>
          </a:prstGeom>
          <a:solidFill>
            <a:schemeClr val="bg1">
              <a:alpha val="90000"/>
            </a:schemeClr>
          </a:solidFill>
          <a:ln>
            <a:solidFill>
              <a:schemeClr val="accent1">
                <a:lumMod val="75000"/>
              </a:schemeClr>
            </a:solidFill>
          </a:ln>
        </p:spPr>
        <p:txBody>
          <a:bodyPr vert="horz" lIns="68580" tIns="34290" rIns="68580" bIns="34290" rtlCol="0">
            <a:normAutofit lnSpcReduction="1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50000"/>
              </a:lnSpc>
              <a:spcBef>
                <a:spcPts val="750"/>
              </a:spcBef>
              <a:buFont typeface="Arial" panose="020B0604020202020204" pitchFamily="34" charset="0"/>
              <a:buChar char="•"/>
              <a:defRPr/>
            </a:pPr>
            <a:r>
              <a:rPr lang="zh-TW" altLang="en-US" sz="1350" b="0" dirty="0">
                <a:solidFill>
                  <a:srgbClr val="0066CC"/>
                </a:solidFill>
                <a:latin typeface="微軟正黑體" panose="020B0604030504040204" pitchFamily="34" charset="-120"/>
                <a:ea typeface="微軟正黑體" panose="020B0604030504040204" pitchFamily="34" charset="-120"/>
                <a:cs typeface="Microsoft YaHei" charset="0"/>
              </a:rPr>
              <a:t>重新繳交文稿</a:t>
            </a:r>
            <a:r>
              <a:rPr lang="zh-TW" altLang="en-US" sz="1350" b="0" dirty="0">
                <a:solidFill>
                  <a:schemeClr val="tx1">
                    <a:lumMod val="65000"/>
                    <a:lumOff val="35000"/>
                  </a:schemeClr>
                </a:solidFill>
                <a:latin typeface="微軟正黑體" panose="020B0604030504040204" pitchFamily="34" charset="-120"/>
                <a:ea typeface="微軟正黑體" panose="020B0604030504040204" pitchFamily="34" charset="-120"/>
                <a:cs typeface="Microsoft YaHei" charset="0"/>
              </a:rPr>
              <a:t>：</a:t>
            </a:r>
            <a:r>
              <a:rPr lang="en-US" altLang="zh-TW" sz="1350" b="0" dirty="0">
                <a:solidFill>
                  <a:schemeClr val="tx1">
                    <a:lumMod val="65000"/>
                    <a:lumOff val="35000"/>
                  </a:schemeClr>
                </a:solidFill>
                <a:latin typeface="微軟正黑體" panose="020B0604030504040204" pitchFamily="34" charset="-120"/>
                <a:ea typeface="微軟正黑體" panose="020B0604030504040204" pitchFamily="34" charset="-120"/>
                <a:cs typeface="Microsoft YaHei" charset="0"/>
              </a:rPr>
              <a:t/>
            </a:r>
            <a:br>
              <a:rPr lang="en-US" altLang="zh-TW" sz="1350" b="0" dirty="0">
                <a:solidFill>
                  <a:schemeClr val="tx1">
                    <a:lumMod val="65000"/>
                    <a:lumOff val="35000"/>
                  </a:schemeClr>
                </a:solidFill>
                <a:latin typeface="微軟正黑體" panose="020B0604030504040204" pitchFamily="34" charset="-120"/>
                <a:ea typeface="微軟正黑體" panose="020B0604030504040204" pitchFamily="34" charset="-120"/>
                <a:cs typeface="Microsoft YaHei" charset="0"/>
              </a:rPr>
            </a:br>
            <a:r>
              <a:rPr lang="zh-TW" altLang="en-US" sz="1350" b="0" u="sng" dirty="0">
                <a:solidFill>
                  <a:srgbClr val="FF0000"/>
                </a:solidFill>
                <a:latin typeface="微軟正黑體" panose="020B0604030504040204" pitchFamily="34" charset="-120"/>
                <a:ea typeface="微軟正黑體" panose="020B0604030504040204" pitchFamily="34" charset="-120"/>
                <a:cs typeface="Microsoft YaHei" charset="0"/>
              </a:rPr>
              <a:t>新文稿會覆蓋舊的檔案</a:t>
            </a:r>
            <a:r>
              <a:rPr lang="zh-TW" altLang="en-US" sz="1350" b="0" dirty="0">
                <a:solidFill>
                  <a:schemeClr val="tx1">
                    <a:lumMod val="65000"/>
                    <a:lumOff val="35000"/>
                  </a:schemeClr>
                </a:solidFill>
                <a:latin typeface="微軟正黑體" panose="020B0604030504040204" pitchFamily="34" charset="-120"/>
                <a:ea typeface="微軟正黑體" panose="020B0604030504040204" pitchFamily="34" charset="-120"/>
                <a:cs typeface="Microsoft YaHei" charset="0"/>
              </a:rPr>
              <a:t>；</a:t>
            </a:r>
            <a:r>
              <a:rPr lang="en-US" altLang="zh-TW" sz="1350" b="0" dirty="0">
                <a:solidFill>
                  <a:schemeClr val="tx1">
                    <a:lumMod val="65000"/>
                    <a:lumOff val="35000"/>
                  </a:schemeClr>
                </a:solidFill>
                <a:latin typeface="微軟正黑體" panose="020B0604030504040204" pitchFamily="34" charset="-120"/>
                <a:ea typeface="微軟正黑體" panose="020B0604030504040204" pitchFamily="34" charset="-120"/>
                <a:cs typeface="Microsoft YaHei" charset="0"/>
              </a:rPr>
              <a:t/>
            </a:r>
            <a:br>
              <a:rPr lang="en-US" altLang="zh-TW" sz="1350" b="0" dirty="0">
                <a:solidFill>
                  <a:schemeClr val="tx1">
                    <a:lumMod val="65000"/>
                    <a:lumOff val="35000"/>
                  </a:schemeClr>
                </a:solidFill>
                <a:latin typeface="微軟正黑體" panose="020B0604030504040204" pitchFamily="34" charset="-120"/>
                <a:ea typeface="微軟正黑體" panose="020B0604030504040204" pitchFamily="34" charset="-120"/>
                <a:cs typeface="Microsoft YaHei" charset="0"/>
              </a:rPr>
            </a:br>
            <a:r>
              <a:rPr lang="en-US" altLang="zh-TW" sz="2400" dirty="0">
                <a:solidFill>
                  <a:srgbClr val="FF0000"/>
                </a:solidFill>
                <a:latin typeface="微軟正黑體" panose="020B0604030504040204" pitchFamily="34" charset="-120"/>
                <a:ea typeface="微軟正黑體" panose="020B0604030504040204" pitchFamily="34" charset="-120"/>
                <a:cs typeface="Microsoft YaHei" charset="0"/>
              </a:rPr>
              <a:t>3</a:t>
            </a:r>
            <a:r>
              <a:rPr lang="zh-TW" altLang="en-US" sz="2400" dirty="0">
                <a:solidFill>
                  <a:srgbClr val="FF0000"/>
                </a:solidFill>
                <a:latin typeface="微軟正黑體" panose="020B0604030504040204" pitchFamily="34" charset="-120"/>
                <a:ea typeface="微軟正黑體" panose="020B0604030504040204" pitchFamily="34" charset="-120"/>
                <a:cs typeface="Microsoft YaHei" charset="0"/>
              </a:rPr>
              <a:t>次</a:t>
            </a:r>
            <a:r>
              <a:rPr lang="zh-TW" altLang="en-US" sz="1350" b="0" dirty="0">
                <a:solidFill>
                  <a:schemeClr val="tx1">
                    <a:lumMod val="65000"/>
                    <a:lumOff val="35000"/>
                  </a:schemeClr>
                </a:solidFill>
                <a:latin typeface="微軟正黑體" panose="020B0604030504040204" pitchFamily="34" charset="-120"/>
                <a:ea typeface="微軟正黑體" panose="020B0604030504040204" pitchFamily="34" charset="-120"/>
                <a:cs typeface="Microsoft YaHei" charset="0"/>
              </a:rPr>
              <a:t>重新繳交後，必須</a:t>
            </a:r>
            <a:r>
              <a:rPr lang="zh-TW" altLang="en-US" sz="1350" b="0" dirty="0">
                <a:solidFill>
                  <a:srgbClr val="FF0000"/>
                </a:solidFill>
                <a:latin typeface="微軟正黑體" panose="020B0604030504040204" pitchFamily="34" charset="-120"/>
                <a:ea typeface="微軟正黑體" panose="020B0604030504040204" pitchFamily="34" charset="-120"/>
                <a:cs typeface="Microsoft YaHei" charset="0"/>
              </a:rPr>
              <a:t>等候</a:t>
            </a:r>
            <a:r>
              <a:rPr lang="en-US" altLang="zh-TW" sz="1350" b="0" dirty="0">
                <a:solidFill>
                  <a:srgbClr val="FF0000"/>
                </a:solidFill>
                <a:latin typeface="微軟正黑體" panose="020B0604030504040204" pitchFamily="34" charset="-120"/>
                <a:ea typeface="微軟正黑體" panose="020B0604030504040204" pitchFamily="34" charset="-120"/>
                <a:cs typeface="Microsoft YaHei" charset="0"/>
              </a:rPr>
              <a:t>24</a:t>
            </a:r>
            <a:r>
              <a:rPr lang="zh-TW" altLang="en-US" sz="1350" b="0" dirty="0">
                <a:solidFill>
                  <a:srgbClr val="FF0000"/>
                </a:solidFill>
                <a:latin typeface="微軟正黑體" panose="020B0604030504040204" pitchFamily="34" charset="-120"/>
                <a:ea typeface="微軟正黑體" panose="020B0604030504040204" pitchFamily="34" charset="-120"/>
                <a:cs typeface="Microsoft YaHei" charset="0"/>
              </a:rPr>
              <a:t>小時</a:t>
            </a:r>
            <a:r>
              <a:rPr lang="zh-TW" altLang="en-US" sz="1350" b="0" dirty="0">
                <a:solidFill>
                  <a:schemeClr val="tx1">
                    <a:lumMod val="65000"/>
                    <a:lumOff val="35000"/>
                  </a:schemeClr>
                </a:solidFill>
                <a:latin typeface="微軟正黑體" panose="020B0604030504040204" pitchFamily="34" charset="-120"/>
                <a:ea typeface="微軟正黑體" panose="020B0604030504040204" pitchFamily="34" charset="-120"/>
                <a:cs typeface="Microsoft YaHei" charset="0"/>
              </a:rPr>
              <a:t>才能獲得新的相似度報告</a:t>
            </a:r>
            <a:r>
              <a:rPr lang="zh-TW" altLang="en-US" sz="1350" b="0" dirty="0" smtClean="0">
                <a:solidFill>
                  <a:schemeClr val="tx1">
                    <a:lumMod val="65000"/>
                    <a:lumOff val="35000"/>
                  </a:schemeClr>
                </a:solidFill>
                <a:latin typeface="微軟正黑體" panose="020B0604030504040204" pitchFamily="34" charset="-120"/>
                <a:ea typeface="微軟正黑體" panose="020B0604030504040204" pitchFamily="34" charset="-120"/>
                <a:cs typeface="Microsoft YaHei" charset="0"/>
              </a:rPr>
              <a:t>。</a:t>
            </a:r>
            <a:r>
              <a:rPr lang="zh-TW" altLang="en-US" sz="1350" b="0" dirty="0" smtClean="0">
                <a:solidFill>
                  <a:srgbClr val="FF0000"/>
                </a:solidFill>
                <a:latin typeface="微軟正黑體" panose="020B0604030504040204" pitchFamily="34" charset="-120"/>
                <a:ea typeface="微軟正黑體" panose="020B0604030504040204" pitchFamily="34" charset="-120"/>
                <a:cs typeface="Microsoft YaHei" charset="0"/>
              </a:rPr>
              <a:t>是累計的，不會重設，請特別注意！！！</a:t>
            </a:r>
            <a:endParaRPr lang="zh-TW" altLang="en-US" sz="1350" b="0" dirty="0">
              <a:solidFill>
                <a:srgbClr val="FF0000"/>
              </a:solidFill>
              <a:latin typeface="微軟正黑體" panose="020B0604030504040204" pitchFamily="34" charset="-120"/>
              <a:ea typeface="微軟正黑體" panose="020B0604030504040204" pitchFamily="34" charset="-120"/>
              <a:cs typeface="Microsoft YaHei" charset="0"/>
            </a:endParaRPr>
          </a:p>
          <a:p>
            <a:pPr marL="0" indent="0">
              <a:lnSpc>
                <a:spcPct val="150000"/>
              </a:lnSpc>
              <a:buNone/>
            </a:pPr>
            <a:endParaRPr lang="en-US" altLang="zh-TW" sz="1350" b="0" dirty="0">
              <a:latin typeface="微軟正黑體" panose="020B0604030504040204" pitchFamily="34" charset="-120"/>
              <a:ea typeface="微軟正黑體" panose="020B0604030504040204" pitchFamily="34" charset="-120"/>
            </a:endParaRPr>
          </a:p>
          <a:p>
            <a:pPr marL="257175" indent="-257175">
              <a:lnSpc>
                <a:spcPct val="150000"/>
              </a:lnSpc>
              <a:buFont typeface="Arial" panose="020B0604020202020204" pitchFamily="34" charset="0"/>
              <a:buChar char="•"/>
            </a:pPr>
            <a:endParaRPr lang="zh-TW" altLang="en-US" sz="1350" b="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5711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
            <a:ext cx="9138354" cy="6482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版面配置區 3"/>
          <p:cNvSpPr txBox="1">
            <a:spLocks/>
          </p:cNvSpPr>
          <p:nvPr/>
        </p:nvSpPr>
        <p:spPr>
          <a:xfrm>
            <a:off x="3153245" y="3817231"/>
            <a:ext cx="2410485" cy="1475641"/>
          </a:xfrm>
          <a:prstGeom prst="wedgeRectCallout">
            <a:avLst>
              <a:gd name="adj1" fmla="val 86608"/>
              <a:gd name="adj2" fmla="val -60674"/>
            </a:avLst>
          </a:prstGeom>
          <a:solidFill>
            <a:schemeClr val="bg1">
              <a:alpha val="90000"/>
            </a:schemeClr>
          </a:solidFill>
          <a:ln>
            <a:solidFill>
              <a:schemeClr val="accent1">
                <a:lumMod val="75000"/>
              </a:schemeClr>
            </a:solidFill>
          </a:ln>
        </p:spPr>
        <p:txBody>
          <a:bodyPr vert="horz" lIns="68580" tIns="34290" rIns="68580" bIns="3429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257175" indent="-257175">
              <a:lnSpc>
                <a:spcPct val="150000"/>
              </a:lnSpc>
              <a:buFont typeface="Arial" panose="020B0604020202020204" pitchFamily="34" charset="0"/>
              <a:buChar char="•"/>
            </a:pPr>
            <a:r>
              <a:rPr lang="zh-TW" altLang="en-US" sz="1350" b="0" dirty="0">
                <a:latin typeface="微軟正黑體" panose="020B0604030504040204" pitchFamily="34" charset="-120"/>
                <a:ea typeface="微軟正黑體" panose="020B0604030504040204" pitchFamily="34" charset="-120"/>
              </a:rPr>
              <a:t>顯示所有可能相似的出處來源與百分比</a:t>
            </a:r>
          </a:p>
        </p:txBody>
      </p:sp>
    </p:spTree>
    <p:extLst>
      <p:ext uri="{BB962C8B-B14F-4D97-AF65-F5344CB8AC3E}">
        <p14:creationId xmlns:p14="http://schemas.microsoft.com/office/powerpoint/2010/main" val="8428731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098" y="98298"/>
            <a:ext cx="8191500" cy="6515100"/>
          </a:xfrm>
          <a:prstGeom prst="rect">
            <a:avLst/>
          </a:prstGeom>
        </p:spPr>
      </p:pic>
      <p:sp>
        <p:nvSpPr>
          <p:cNvPr id="3" name="矩形 2"/>
          <p:cNvSpPr/>
          <p:nvPr/>
        </p:nvSpPr>
        <p:spPr>
          <a:xfrm>
            <a:off x="0" y="6113318"/>
            <a:ext cx="4572000" cy="830997"/>
          </a:xfrm>
          <a:prstGeom prst="rect">
            <a:avLst/>
          </a:prstGeom>
        </p:spPr>
        <p:txBody>
          <a:bodyPr>
            <a:spAutoFit/>
          </a:bodyPr>
          <a:lstStyle/>
          <a:p>
            <a:r>
              <a:rPr lang="zh-TW" altLang="en-US" dirty="0"/>
              <a:t>https://lib.video.nccu.edu.tw/p/turnitin-student4</a:t>
            </a:r>
          </a:p>
        </p:txBody>
      </p:sp>
    </p:spTree>
    <p:extLst>
      <p:ext uri="{BB962C8B-B14F-4D97-AF65-F5344CB8AC3E}">
        <p14:creationId xmlns:p14="http://schemas.microsoft.com/office/powerpoint/2010/main" val="1189355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20505" cy="673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流程圖: 程序 2"/>
          <p:cNvSpPr/>
          <p:nvPr/>
        </p:nvSpPr>
        <p:spPr>
          <a:xfrm>
            <a:off x="3533740" y="3018859"/>
            <a:ext cx="1024922" cy="417145"/>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4" name="流程圖: 程序 3"/>
          <p:cNvSpPr/>
          <p:nvPr/>
        </p:nvSpPr>
        <p:spPr>
          <a:xfrm>
            <a:off x="5047580" y="6319126"/>
            <a:ext cx="1024922" cy="417145"/>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5" name="流程圖: 程序 4"/>
          <p:cNvSpPr/>
          <p:nvPr/>
        </p:nvSpPr>
        <p:spPr>
          <a:xfrm>
            <a:off x="3535329" y="2601714"/>
            <a:ext cx="1024922" cy="417145"/>
          </a:xfrm>
          <a:prstGeom prst="flowChartProcess">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29749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41561" y="87787"/>
            <a:ext cx="4094838" cy="63138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r"/>
            <a:r>
              <a:rPr lang="en-US" altLang="zh-TW" sz="2769" dirty="0" err="1">
                <a:latin typeface="微軟正黑體" panose="020B0604030504040204" pitchFamily="34" charset="-120"/>
                <a:ea typeface="微軟正黑體" panose="020B0604030504040204" pitchFamily="34" charset="-120"/>
              </a:rPr>
              <a:t>Turnitin</a:t>
            </a:r>
            <a:endParaRPr lang="zh-TW" altLang="en-US" sz="2769" dirty="0">
              <a:latin typeface="微軟正黑體" panose="020B0604030504040204" pitchFamily="34" charset="-120"/>
              <a:ea typeface="微軟正黑體" panose="020B0604030504040204" pitchFamily="34" charset="-120"/>
            </a:endParaRPr>
          </a:p>
        </p:txBody>
      </p:sp>
      <p:grpSp>
        <p:nvGrpSpPr>
          <p:cNvPr id="10" name="群組 9"/>
          <p:cNvGrpSpPr/>
          <p:nvPr/>
        </p:nvGrpSpPr>
        <p:grpSpPr>
          <a:xfrm>
            <a:off x="358755" y="442172"/>
            <a:ext cx="8426489" cy="6231583"/>
            <a:chOff x="117008" y="147444"/>
            <a:chExt cx="8426489" cy="6231583"/>
          </a:xfrm>
        </p:grpSpPr>
        <p:sp>
          <p:nvSpPr>
            <p:cNvPr id="11" name="手繪多邊形 10"/>
            <p:cNvSpPr/>
            <p:nvPr/>
          </p:nvSpPr>
          <p:spPr>
            <a:xfrm>
              <a:off x="117009" y="147444"/>
              <a:ext cx="3285194" cy="606185"/>
            </a:xfrm>
            <a:custGeom>
              <a:avLst/>
              <a:gdLst>
                <a:gd name="connsiteX0" fmla="*/ 150831 w 1702946"/>
                <a:gd name="connsiteY0" fmla="*/ 0 h 904806"/>
                <a:gd name="connsiteX1" fmla="*/ 1552115 w 1702946"/>
                <a:gd name="connsiteY1" fmla="*/ 0 h 904806"/>
                <a:gd name="connsiteX2" fmla="*/ 1702946 w 1702946"/>
                <a:gd name="connsiteY2" fmla="*/ 150831 h 904806"/>
                <a:gd name="connsiteX3" fmla="*/ 1702946 w 1702946"/>
                <a:gd name="connsiteY3" fmla="*/ 904806 h 904806"/>
                <a:gd name="connsiteX4" fmla="*/ 1702946 w 1702946"/>
                <a:gd name="connsiteY4" fmla="*/ 904806 h 904806"/>
                <a:gd name="connsiteX5" fmla="*/ 0 w 1702946"/>
                <a:gd name="connsiteY5" fmla="*/ 904806 h 904806"/>
                <a:gd name="connsiteX6" fmla="*/ 0 w 1702946"/>
                <a:gd name="connsiteY6" fmla="*/ 904806 h 904806"/>
                <a:gd name="connsiteX7" fmla="*/ 0 w 1702946"/>
                <a:gd name="connsiteY7" fmla="*/ 150831 h 904806"/>
                <a:gd name="connsiteX8" fmla="*/ 150831 w 1702946"/>
                <a:gd name="connsiteY8" fmla="*/ 0 h 90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946" h="904806">
                  <a:moveTo>
                    <a:pt x="150831" y="0"/>
                  </a:moveTo>
                  <a:lnTo>
                    <a:pt x="1552115" y="0"/>
                  </a:lnTo>
                  <a:cubicBezTo>
                    <a:pt x="1635417" y="0"/>
                    <a:pt x="1702946" y="67529"/>
                    <a:pt x="1702946" y="150831"/>
                  </a:cubicBezTo>
                  <a:lnTo>
                    <a:pt x="1702946" y="904806"/>
                  </a:lnTo>
                  <a:lnTo>
                    <a:pt x="1702946" y="904806"/>
                  </a:lnTo>
                  <a:lnTo>
                    <a:pt x="0" y="904806"/>
                  </a:lnTo>
                  <a:lnTo>
                    <a:pt x="0" y="904806"/>
                  </a:lnTo>
                  <a:lnTo>
                    <a:pt x="0" y="150831"/>
                  </a:lnTo>
                  <a:cubicBezTo>
                    <a:pt x="0" y="67529"/>
                    <a:pt x="67529" y="0"/>
                    <a:pt x="150831" y="0"/>
                  </a:cubicBezTo>
                  <a:close/>
                </a:path>
              </a:pathLst>
            </a:custGeom>
            <a:solidFill>
              <a:schemeClr val="accent6">
                <a:lumMod val="75000"/>
              </a:schemeClr>
            </a:solidFill>
          </p:spPr>
          <p:style>
            <a:lnRef idx="2">
              <a:schemeClr val="accent1">
                <a:shade val="50000"/>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105137" tIns="105137" rIns="105137" bIns="60960" numCol="1" spcCol="1270" anchor="ctr" anchorCtr="0">
              <a:noAutofit/>
            </a:bodyPr>
            <a:lstStyle/>
            <a:p>
              <a:pPr lvl="0" algn="ctr" defTabSz="1422400">
                <a:lnSpc>
                  <a:spcPct val="90000"/>
                </a:lnSpc>
                <a:spcBef>
                  <a:spcPct val="0"/>
                </a:spcBef>
                <a:spcAft>
                  <a:spcPct val="35000"/>
                </a:spcAft>
              </a:pPr>
              <a:r>
                <a:rPr lang="zh-TW" altLang="en-US" b="0" kern="1200" dirty="0">
                  <a:latin typeface="微軟正黑體" panose="020B0604030504040204" pitchFamily="34" charset="-120"/>
                  <a:ea typeface="微軟正黑體" panose="020B0604030504040204" pitchFamily="34" charset="-120"/>
                </a:rPr>
                <a:t>相似度百分比</a:t>
              </a:r>
            </a:p>
          </p:txBody>
        </p:sp>
        <p:sp>
          <p:nvSpPr>
            <p:cNvPr id="12" name="手繪多邊形 11"/>
            <p:cNvSpPr/>
            <p:nvPr/>
          </p:nvSpPr>
          <p:spPr>
            <a:xfrm>
              <a:off x="117008" y="753630"/>
              <a:ext cx="8426487" cy="1176227"/>
            </a:xfrm>
            <a:custGeom>
              <a:avLst/>
              <a:gdLst>
                <a:gd name="connsiteX0" fmla="*/ 0 w 6549796"/>
                <a:gd name="connsiteY0" fmla="*/ 0 h 1809884"/>
                <a:gd name="connsiteX1" fmla="*/ 6549796 w 6549796"/>
                <a:gd name="connsiteY1" fmla="*/ 0 h 1809884"/>
                <a:gd name="connsiteX2" fmla="*/ 6549796 w 6549796"/>
                <a:gd name="connsiteY2" fmla="*/ 1809884 h 1809884"/>
                <a:gd name="connsiteX3" fmla="*/ 0 w 6549796"/>
                <a:gd name="connsiteY3" fmla="*/ 1809884 h 1809884"/>
                <a:gd name="connsiteX4" fmla="*/ 0 w 6549796"/>
                <a:gd name="connsiteY4" fmla="*/ 0 h 180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796" h="1809884">
                  <a:moveTo>
                    <a:pt x="0" y="0"/>
                  </a:moveTo>
                  <a:lnTo>
                    <a:pt x="6549796" y="0"/>
                  </a:lnTo>
                  <a:lnTo>
                    <a:pt x="6549796" y="1809884"/>
                  </a:lnTo>
                  <a:lnTo>
                    <a:pt x="0" y="1809884"/>
                  </a:lnTo>
                  <a:lnTo>
                    <a:pt x="0" y="0"/>
                  </a:lnTo>
                  <a:close/>
                </a:path>
              </a:pathLst>
            </a:custGeom>
            <a:solidFill>
              <a:schemeClr val="bg1">
                <a:alpha val="7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342900" lvl="1" indent="-342900" defTabSz="889000">
                <a:spcAft>
                  <a:spcPct val="15000"/>
                </a:spcAft>
                <a:buFont typeface="Arial" panose="020B0604020202020204" pitchFamily="34" charset="0"/>
                <a:buChar char="•"/>
              </a:pPr>
              <a:r>
                <a:rPr lang="zh-TW" altLang="en-US" sz="2000" b="0" dirty="0">
                  <a:solidFill>
                    <a:srgbClr val="FF0000"/>
                  </a:solidFill>
                  <a:latin typeface="微軟正黑體" panose="020B0604030504040204" pitchFamily="34" charset="-120"/>
                  <a:ea typeface="微軟正黑體" panose="020B0604030504040204" pitchFamily="34" charset="-120"/>
                </a:rPr>
                <a:t>非代表抄襲的絕對指標</a:t>
              </a:r>
            </a:p>
            <a:p>
              <a:pPr marL="342900" lvl="1" indent="-342900" defTabSz="889000">
                <a:spcAft>
                  <a:spcPct val="15000"/>
                </a:spcAft>
                <a:buFont typeface="Arial" panose="020B0604020202020204" pitchFamily="34" charset="0"/>
                <a:buChar char="•"/>
              </a:pPr>
              <a:r>
                <a:rPr lang="zh-TW" altLang="en-US" sz="2000" b="0" dirty="0">
                  <a:latin typeface="微軟正黑體" panose="020B0604030504040204" pitchFamily="34" charset="-120"/>
                  <a:ea typeface="微軟正黑體" panose="020B0604030504040204" pitchFamily="34" charset="-120"/>
                </a:rPr>
                <a:t>比對結果百分比數值</a:t>
              </a:r>
            </a:p>
            <a:p>
              <a:pPr marL="800100" lvl="2" indent="-342900" defTabSz="889000">
                <a:spcAft>
                  <a:spcPct val="15000"/>
                </a:spcAft>
                <a:buFont typeface="Arial" panose="020B0604020202020204" pitchFamily="34" charset="0"/>
                <a:buChar char="•"/>
              </a:pPr>
              <a:r>
                <a:rPr lang="zh-TW" altLang="en-US" sz="2000" b="0" dirty="0">
                  <a:latin typeface="微軟正黑體" panose="020B0604030504040204" pitchFamily="34" charset="-120"/>
                  <a:ea typeface="微軟正黑體" panose="020B0604030504040204" pitchFamily="34" charset="-120"/>
                </a:rPr>
                <a:t>低，不代表沒有抄襲；高，不代表有抄襲。</a:t>
              </a:r>
              <a:endParaRPr lang="zh-TW" altLang="en-US" sz="2000" b="0" kern="1200" dirty="0">
                <a:latin typeface="微軟正黑體" panose="020B0604030504040204" pitchFamily="34" charset="-120"/>
                <a:ea typeface="微軟正黑體" panose="020B0604030504040204" pitchFamily="34" charset="-120"/>
              </a:endParaRPr>
            </a:p>
          </p:txBody>
        </p:sp>
        <p:sp>
          <p:nvSpPr>
            <p:cNvPr id="13" name="手繪多邊形 12"/>
            <p:cNvSpPr/>
            <p:nvPr/>
          </p:nvSpPr>
          <p:spPr>
            <a:xfrm>
              <a:off x="117011" y="1929857"/>
              <a:ext cx="3285194" cy="606185"/>
            </a:xfrm>
            <a:custGeom>
              <a:avLst/>
              <a:gdLst>
                <a:gd name="connsiteX0" fmla="*/ 150831 w 1702946"/>
                <a:gd name="connsiteY0" fmla="*/ 0 h 904806"/>
                <a:gd name="connsiteX1" fmla="*/ 1552115 w 1702946"/>
                <a:gd name="connsiteY1" fmla="*/ 0 h 904806"/>
                <a:gd name="connsiteX2" fmla="*/ 1702946 w 1702946"/>
                <a:gd name="connsiteY2" fmla="*/ 150831 h 904806"/>
                <a:gd name="connsiteX3" fmla="*/ 1702946 w 1702946"/>
                <a:gd name="connsiteY3" fmla="*/ 904806 h 904806"/>
                <a:gd name="connsiteX4" fmla="*/ 1702946 w 1702946"/>
                <a:gd name="connsiteY4" fmla="*/ 904806 h 904806"/>
                <a:gd name="connsiteX5" fmla="*/ 0 w 1702946"/>
                <a:gd name="connsiteY5" fmla="*/ 904806 h 904806"/>
                <a:gd name="connsiteX6" fmla="*/ 0 w 1702946"/>
                <a:gd name="connsiteY6" fmla="*/ 904806 h 904806"/>
                <a:gd name="connsiteX7" fmla="*/ 0 w 1702946"/>
                <a:gd name="connsiteY7" fmla="*/ 150831 h 904806"/>
                <a:gd name="connsiteX8" fmla="*/ 150831 w 1702946"/>
                <a:gd name="connsiteY8" fmla="*/ 0 h 90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946" h="904806">
                  <a:moveTo>
                    <a:pt x="150831" y="0"/>
                  </a:moveTo>
                  <a:lnTo>
                    <a:pt x="1552115" y="0"/>
                  </a:lnTo>
                  <a:cubicBezTo>
                    <a:pt x="1635417" y="0"/>
                    <a:pt x="1702946" y="67529"/>
                    <a:pt x="1702946" y="150831"/>
                  </a:cubicBezTo>
                  <a:lnTo>
                    <a:pt x="1702946" y="904806"/>
                  </a:lnTo>
                  <a:lnTo>
                    <a:pt x="1702946" y="904806"/>
                  </a:lnTo>
                  <a:lnTo>
                    <a:pt x="0" y="904806"/>
                  </a:lnTo>
                  <a:lnTo>
                    <a:pt x="0" y="904806"/>
                  </a:lnTo>
                  <a:lnTo>
                    <a:pt x="0" y="150831"/>
                  </a:lnTo>
                  <a:cubicBezTo>
                    <a:pt x="0" y="67529"/>
                    <a:pt x="67529" y="0"/>
                    <a:pt x="150831" y="0"/>
                  </a:cubicBezTo>
                  <a:close/>
                </a:path>
              </a:pathLst>
            </a:custGeom>
            <a:solidFill>
              <a:schemeClr val="accent6">
                <a:lumMod val="60000"/>
                <a:lumOff val="40000"/>
              </a:schemeClr>
            </a:solidFill>
          </p:spPr>
          <p:style>
            <a:lnRef idx="2">
              <a:schemeClr val="accent1">
                <a:shade val="50000"/>
                <a:hueOff val="529814"/>
                <a:satOff val="-13218"/>
                <a:lumOff val="46252"/>
                <a:alphaOff val="0"/>
              </a:schemeClr>
            </a:lnRef>
            <a:fillRef idx="1">
              <a:schemeClr val="accent1">
                <a:shade val="50000"/>
                <a:hueOff val="529814"/>
                <a:satOff val="-13218"/>
                <a:lumOff val="46252"/>
                <a:alphaOff val="0"/>
              </a:schemeClr>
            </a:fillRef>
            <a:effectRef idx="0">
              <a:schemeClr val="accent1">
                <a:shade val="50000"/>
                <a:hueOff val="529814"/>
                <a:satOff val="-13218"/>
                <a:lumOff val="46252"/>
                <a:alphaOff val="0"/>
              </a:schemeClr>
            </a:effectRef>
            <a:fontRef idx="minor">
              <a:schemeClr val="lt1"/>
            </a:fontRef>
          </p:style>
          <p:txBody>
            <a:bodyPr spcFirstLastPara="0" vert="horz" wrap="square" lIns="97517" tIns="97517" rIns="97517" bIns="53340" numCol="1" spcCol="1270" anchor="ctr" anchorCtr="0">
              <a:noAutofit/>
            </a:bodyPr>
            <a:lstStyle/>
            <a:p>
              <a:pPr lvl="0" algn="ctr" defTabSz="1244600">
                <a:lnSpc>
                  <a:spcPct val="90000"/>
                </a:lnSpc>
                <a:spcAft>
                  <a:spcPct val="35000"/>
                </a:spcAft>
              </a:pPr>
              <a:r>
                <a:rPr lang="zh-TW" altLang="en-US" b="0" dirty="0">
                  <a:solidFill>
                    <a:schemeClr val="tx1"/>
                  </a:solidFill>
                  <a:latin typeface="微軟正黑體" panose="020B0604030504040204" pitchFamily="34" charset="-120"/>
                  <a:ea typeface="微軟正黑體" panose="020B0604030504040204" pitchFamily="34" charset="-120"/>
                </a:rPr>
                <a:t>造成相似</a:t>
              </a:r>
              <a:r>
                <a:rPr lang="en-US" altLang="zh-TW" b="0" dirty="0">
                  <a:solidFill>
                    <a:schemeClr val="tx1"/>
                  </a:solidFill>
                  <a:latin typeface="微軟正黑體" panose="020B0604030504040204" pitchFamily="34" charset="-120"/>
                  <a:ea typeface="微軟正黑體" panose="020B0604030504040204" pitchFamily="34" charset="-120"/>
                </a:rPr>
                <a:t>%</a:t>
              </a:r>
              <a:r>
                <a:rPr lang="zh-TW" altLang="en-US" b="0" dirty="0">
                  <a:solidFill>
                    <a:schemeClr val="tx1"/>
                  </a:solidFill>
                  <a:latin typeface="微軟正黑體" panose="020B0604030504040204" pitchFamily="34" charset="-120"/>
                  <a:ea typeface="微軟正黑體" panose="020B0604030504040204" pitchFamily="34" charset="-120"/>
                </a:rPr>
                <a:t>偏高的原因</a:t>
              </a:r>
              <a:endParaRPr lang="zh-TW" altLang="en-US" b="0" kern="1200" dirty="0">
                <a:solidFill>
                  <a:schemeClr val="tx1"/>
                </a:solidFill>
                <a:latin typeface="微軟正黑體" panose="020B0604030504040204" pitchFamily="34" charset="-120"/>
                <a:ea typeface="微軟正黑體" panose="020B0604030504040204" pitchFamily="34" charset="-120"/>
              </a:endParaRPr>
            </a:p>
          </p:txBody>
        </p:sp>
        <p:sp>
          <p:nvSpPr>
            <p:cNvPr id="14" name="手繪多邊形 13"/>
            <p:cNvSpPr/>
            <p:nvPr/>
          </p:nvSpPr>
          <p:spPr>
            <a:xfrm>
              <a:off x="117010" y="2536042"/>
              <a:ext cx="8426487" cy="3842985"/>
            </a:xfrm>
            <a:custGeom>
              <a:avLst/>
              <a:gdLst>
                <a:gd name="connsiteX0" fmla="*/ 0 w 6549796"/>
                <a:gd name="connsiteY0" fmla="*/ 0 h 1809884"/>
                <a:gd name="connsiteX1" fmla="*/ 6549796 w 6549796"/>
                <a:gd name="connsiteY1" fmla="*/ 0 h 1809884"/>
                <a:gd name="connsiteX2" fmla="*/ 6549796 w 6549796"/>
                <a:gd name="connsiteY2" fmla="*/ 1809884 h 1809884"/>
                <a:gd name="connsiteX3" fmla="*/ 0 w 6549796"/>
                <a:gd name="connsiteY3" fmla="*/ 1809884 h 1809884"/>
                <a:gd name="connsiteX4" fmla="*/ 0 w 6549796"/>
                <a:gd name="connsiteY4" fmla="*/ 0 h 180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796" h="1809884">
                  <a:moveTo>
                    <a:pt x="0" y="0"/>
                  </a:moveTo>
                  <a:lnTo>
                    <a:pt x="6549796" y="0"/>
                  </a:lnTo>
                  <a:lnTo>
                    <a:pt x="6549796" y="1809884"/>
                  </a:lnTo>
                  <a:lnTo>
                    <a:pt x="0" y="1809884"/>
                  </a:lnTo>
                  <a:lnTo>
                    <a:pt x="0" y="0"/>
                  </a:lnTo>
                  <a:close/>
                </a:path>
              </a:pathLst>
            </a:custGeom>
            <a:solidFill>
              <a:schemeClr val="bg1">
                <a:alpha val="7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indent="0">
                <a:lnSpc>
                  <a:spcPct val="120000"/>
                </a:lnSpc>
                <a:spcBef>
                  <a:spcPts val="0"/>
                </a:spcBef>
                <a:spcAft>
                  <a:spcPts val="450"/>
                </a:spcAft>
                <a:buNone/>
              </a:pPr>
              <a:r>
                <a:rPr lang="zh-TW" altLang="zh-TW" sz="2000" b="0" dirty="0">
                  <a:solidFill>
                    <a:srgbClr val="0070C0"/>
                  </a:solidFill>
                  <a:latin typeface="微軟正黑體" panose="020B0604030504040204" pitchFamily="34" charset="-120"/>
                  <a:ea typeface="微軟正黑體" panose="020B0604030504040204" pitchFamily="34" charset="-120"/>
                </a:rPr>
                <a:t>❶不具抄襲意義的字詞</a:t>
              </a:r>
              <a:r>
                <a:rPr lang="en-US" altLang="zh-TW" sz="2000" b="0" dirty="0">
                  <a:solidFill>
                    <a:srgbClr val="FF0000"/>
                  </a:solidFill>
                  <a:latin typeface="微軟正黑體" panose="020B0604030504040204" pitchFamily="34" charset="-120"/>
                  <a:ea typeface="微軟正黑體" panose="020B0604030504040204" pitchFamily="34" charset="-120"/>
                </a:rPr>
                <a:t/>
              </a:r>
              <a:br>
                <a:rPr lang="en-US" altLang="zh-TW" sz="2000" b="0" dirty="0">
                  <a:solidFill>
                    <a:srgbClr val="FF0000"/>
                  </a:solidFill>
                  <a:latin typeface="微軟正黑體" panose="020B0604030504040204" pitchFamily="34" charset="-120"/>
                  <a:ea typeface="微軟正黑體" panose="020B0604030504040204" pitchFamily="34" charset="-120"/>
                </a:rPr>
              </a:br>
              <a:r>
                <a:rPr lang="zh-TW" altLang="zh-TW" sz="2000" b="0" dirty="0">
                  <a:latin typeface="微軟正黑體" panose="020B0604030504040204" pitchFamily="34" charset="-120"/>
                  <a:ea typeface="微軟正黑體" panose="020B0604030504040204" pitchFamily="34" charset="-120"/>
                </a:rPr>
                <a:t>如</a:t>
              </a:r>
              <a:r>
                <a:rPr lang="en-US" altLang="zh-TW" sz="2000" b="0" dirty="0">
                  <a:latin typeface="微軟正黑體" panose="020B0604030504040204" pitchFamily="34" charset="-120"/>
                  <a:ea typeface="微軟正黑體" panose="020B0604030504040204" pitchFamily="34" charset="-120"/>
                </a:rPr>
                <a:t>:</a:t>
              </a:r>
              <a:r>
                <a:rPr lang="zh-TW" altLang="zh-TW" sz="2000" b="0" dirty="0">
                  <a:latin typeface="微軟正黑體" panose="020B0604030504040204" pitchFamily="34" charset="-120"/>
                  <a:ea typeface="微軟正黑體" panose="020B0604030504040204" pitchFamily="34" charset="-120"/>
                </a:rPr>
                <a:t>專有名詞、常用詞句、目錄格式、參考文獻列表…等 </a:t>
              </a:r>
            </a:p>
            <a:p>
              <a:pPr marL="0" indent="0">
                <a:lnSpc>
                  <a:spcPct val="120000"/>
                </a:lnSpc>
                <a:spcBef>
                  <a:spcPts val="0"/>
                </a:spcBef>
                <a:spcAft>
                  <a:spcPts val="450"/>
                </a:spcAft>
                <a:buNone/>
              </a:pPr>
              <a:r>
                <a:rPr lang="zh-TW" altLang="zh-TW" sz="2000" b="0" dirty="0">
                  <a:solidFill>
                    <a:srgbClr val="0070C0"/>
                  </a:solidFill>
                  <a:latin typeface="微軟正黑體" panose="020B0604030504040204" pitchFamily="34" charset="-120"/>
                  <a:ea typeface="微軟正黑體" panose="020B0604030504040204" pitchFamily="34" charset="-120"/>
                </a:rPr>
                <a:t>❷雖引述他人作品文字</a:t>
              </a:r>
              <a:r>
                <a:rPr lang="zh-TW" altLang="en-US" sz="2000" b="0" dirty="0">
                  <a:solidFill>
                    <a:srgbClr val="0070C0"/>
                  </a:solidFill>
                  <a:latin typeface="微軟正黑體" panose="020B0604030504040204" pitchFamily="34" charset="-120"/>
                  <a:ea typeface="微軟正黑體" panose="020B0604030504040204" pitchFamily="34" charset="-120"/>
                </a:rPr>
                <a:t>，</a:t>
              </a:r>
              <a:r>
                <a:rPr lang="zh-TW" altLang="zh-TW" sz="2000" b="0" dirty="0">
                  <a:solidFill>
                    <a:srgbClr val="0070C0"/>
                  </a:solidFill>
                  <a:latin typeface="微軟正黑體" panose="020B0604030504040204" pitchFamily="34" charset="-120"/>
                  <a:ea typeface="微軟正黑體" panose="020B0604030504040204" pitchFamily="34" charset="-120"/>
                </a:rPr>
                <a:t>但已有標示參考來源</a:t>
              </a:r>
              <a:r>
                <a:rPr lang="en-US" altLang="zh-TW" sz="2000" b="0" dirty="0">
                  <a:solidFill>
                    <a:srgbClr val="FF0000"/>
                  </a:solidFill>
                  <a:latin typeface="微軟正黑體" panose="020B0604030504040204" pitchFamily="34" charset="-120"/>
                  <a:ea typeface="微軟正黑體" panose="020B0604030504040204" pitchFamily="34" charset="-120"/>
                </a:rPr>
                <a:t/>
              </a:r>
              <a:br>
                <a:rPr lang="en-US" altLang="zh-TW" sz="2000" b="0" dirty="0">
                  <a:solidFill>
                    <a:srgbClr val="FF0000"/>
                  </a:solidFill>
                  <a:latin typeface="微軟正黑體" panose="020B0604030504040204" pitchFamily="34" charset="-120"/>
                  <a:ea typeface="微軟正黑體" panose="020B0604030504040204" pitchFamily="34" charset="-120"/>
                </a:rPr>
              </a:br>
              <a:r>
                <a:rPr lang="zh-TW" altLang="zh-TW" sz="2000" b="0" dirty="0">
                  <a:latin typeface="微軟正黑體" panose="020B0604030504040204" pitchFamily="34" charset="-120"/>
                  <a:ea typeface="微軟正黑體" panose="020B0604030504040204" pitchFamily="34" charset="-120"/>
                </a:rPr>
                <a:t>如</a:t>
              </a:r>
              <a:r>
                <a:rPr lang="en-US" altLang="zh-TW" sz="2000" b="0" dirty="0">
                  <a:latin typeface="微軟正黑體" panose="020B0604030504040204" pitchFamily="34" charset="-120"/>
                  <a:ea typeface="微軟正黑體" panose="020B0604030504040204" pitchFamily="34" charset="-120"/>
                </a:rPr>
                <a:t>:</a:t>
              </a:r>
              <a:endParaRPr lang="zh-TW" altLang="zh-TW" sz="2000" b="0" dirty="0">
                <a:latin typeface="微軟正黑體" panose="020B0604030504040204" pitchFamily="34" charset="-120"/>
                <a:ea typeface="微軟正黑體" panose="020B0604030504040204" pitchFamily="34" charset="-120"/>
              </a:endParaRPr>
            </a:p>
            <a:p>
              <a:pPr marL="0" indent="0">
                <a:lnSpc>
                  <a:spcPct val="120000"/>
                </a:lnSpc>
                <a:spcBef>
                  <a:spcPts val="0"/>
                </a:spcBef>
                <a:spcAft>
                  <a:spcPts val="450"/>
                </a:spcAft>
                <a:buNone/>
              </a:pPr>
              <a:r>
                <a:rPr lang="en-US" altLang="zh-TW" sz="2000" b="0" dirty="0">
                  <a:latin typeface="微軟正黑體" panose="020B0604030504040204" pitchFamily="34" charset="-120"/>
                  <a:ea typeface="微軟正黑體" panose="020B0604030504040204" pitchFamily="34" charset="-120"/>
                </a:rPr>
                <a:t>1.</a:t>
              </a:r>
              <a:r>
                <a:rPr lang="zh-TW" altLang="zh-TW" sz="2000" b="0" dirty="0">
                  <a:latin typeface="微軟正黑體" panose="020B0604030504040204" pitchFamily="34" charset="-120"/>
                  <a:ea typeface="微軟正黑體" panose="020B0604030504040204" pitchFamily="34" charset="-120"/>
                </a:rPr>
                <a:t>中華民國憲法第</a:t>
              </a:r>
              <a:r>
                <a:rPr lang="en-US" altLang="zh-TW" sz="2000" b="0" dirty="0">
                  <a:latin typeface="微軟正黑體" panose="020B0604030504040204" pitchFamily="34" charset="-120"/>
                  <a:ea typeface="微軟正黑體" panose="020B0604030504040204" pitchFamily="34" charset="-120"/>
                </a:rPr>
                <a:t>7</a:t>
              </a:r>
              <a:r>
                <a:rPr lang="zh-TW" altLang="zh-TW" sz="2000" b="0" dirty="0">
                  <a:latin typeface="微軟正黑體" panose="020B0604030504040204" pitchFamily="34" charset="-120"/>
                  <a:ea typeface="微軟正黑體" panose="020B0604030504040204" pitchFamily="34" charset="-120"/>
                </a:rPr>
                <a:t>條：「中華民國人民，無分男女、宗教、種族、階級、黨派，在法律上一律平等。」</a:t>
              </a:r>
              <a:r>
                <a:rPr lang="en-US" altLang="zh-TW" sz="2000" b="0" dirty="0">
                  <a:latin typeface="微軟正黑體" panose="020B0604030504040204" pitchFamily="34" charset="-120"/>
                  <a:ea typeface="微軟正黑體" panose="020B0604030504040204" pitchFamily="34" charset="-120"/>
                </a:rPr>
                <a:t/>
              </a:r>
              <a:br>
                <a:rPr lang="en-US" altLang="zh-TW" sz="2000" b="0" dirty="0">
                  <a:latin typeface="微軟正黑體" panose="020B0604030504040204" pitchFamily="34" charset="-120"/>
                  <a:ea typeface="微軟正黑體" panose="020B0604030504040204" pitchFamily="34" charset="-120"/>
                </a:rPr>
              </a:br>
              <a:r>
                <a:rPr lang="en-US" altLang="zh-TW" sz="2000" b="0" dirty="0">
                  <a:latin typeface="微軟正黑體" panose="020B0604030504040204" pitchFamily="34" charset="-120"/>
                  <a:ea typeface="微軟正黑體" panose="020B0604030504040204" pitchFamily="34" charset="-120"/>
                </a:rPr>
                <a:t>2.</a:t>
              </a:r>
              <a:r>
                <a:rPr lang="zh-TW" altLang="zh-TW" sz="2000" b="0" dirty="0">
                  <a:latin typeface="微軟正黑體" panose="020B0604030504040204" pitchFamily="34" charset="-120"/>
                  <a:ea typeface="微軟正黑體" panose="020B0604030504040204" pitchFamily="34" charset="-120"/>
                </a:rPr>
                <a:t>根據統計資料顯示，</a:t>
              </a:r>
              <a:r>
                <a:rPr lang="en-US" altLang="zh-TW" sz="2000" b="0" dirty="0">
                  <a:latin typeface="微軟正黑體" panose="020B0604030504040204" pitchFamily="34" charset="-120"/>
                  <a:ea typeface="微軟正黑體" panose="020B0604030504040204" pitchFamily="34" charset="-120"/>
                </a:rPr>
                <a:t>2013</a:t>
              </a:r>
              <a:r>
                <a:rPr lang="zh-TW" altLang="zh-TW" sz="2000" b="0" dirty="0">
                  <a:latin typeface="微軟正黑體" panose="020B0604030504040204" pitchFamily="34" charset="-120"/>
                  <a:ea typeface="微軟正黑體" panose="020B0604030504040204" pitchFamily="34" charset="-120"/>
                </a:rPr>
                <a:t>年因流感死亡的人數有</a:t>
              </a:r>
              <a:r>
                <a:rPr lang="en-US" altLang="zh-TW" sz="2000" b="0" dirty="0">
                  <a:latin typeface="微軟正黑體" panose="020B0604030504040204" pitchFamily="34" charset="-120"/>
                  <a:ea typeface="微軟正黑體" panose="020B0604030504040204" pitchFamily="34" charset="-120"/>
                </a:rPr>
                <a:t>71</a:t>
              </a:r>
              <a:r>
                <a:rPr lang="zh-TW" altLang="zh-TW" sz="2000" b="0" dirty="0">
                  <a:latin typeface="微軟正黑體" panose="020B0604030504040204" pitchFamily="34" charset="-120"/>
                  <a:ea typeface="微軟正黑體" panose="020B0604030504040204" pitchFamily="34" charset="-120"/>
                </a:rPr>
                <a:t>位</a:t>
              </a:r>
              <a:r>
                <a:rPr lang="en-US" altLang="zh-TW" sz="2000" b="0" dirty="0">
                  <a:latin typeface="微軟正黑體" panose="020B0604030504040204" pitchFamily="34" charset="-120"/>
                  <a:ea typeface="微軟正黑體" panose="020B0604030504040204" pitchFamily="34" charset="-120"/>
                </a:rPr>
                <a:t>,</a:t>
              </a:r>
              <a:r>
                <a:rPr lang="zh-TW" altLang="zh-TW" sz="2000" b="0" dirty="0">
                  <a:latin typeface="微軟正黑體" panose="020B0604030504040204" pitchFamily="34" charset="-120"/>
                  <a:ea typeface="微軟正黑體" panose="020B0604030504040204" pitchFamily="34" charset="-120"/>
                </a:rPr>
                <a:t>其中</a:t>
              </a:r>
              <a:r>
                <a:rPr lang="en-US" altLang="zh-TW" sz="2000" b="0" dirty="0">
                  <a:latin typeface="微軟正黑體" panose="020B0604030504040204" pitchFamily="34" charset="-120"/>
                  <a:ea typeface="微軟正黑體" panose="020B0604030504040204" pitchFamily="34" charset="-120"/>
                </a:rPr>
                <a:t>16.9%</a:t>
              </a:r>
              <a:r>
                <a:rPr lang="zh-TW" altLang="zh-TW" sz="2000" b="0" dirty="0">
                  <a:latin typeface="微軟正黑體" panose="020B0604030504040204" pitchFamily="34" charset="-120"/>
                  <a:ea typeface="微軟正黑體" panose="020B0604030504040204" pitchFamily="34" charset="-120"/>
                </a:rPr>
                <a:t>患有糖尿病</a:t>
              </a:r>
              <a:r>
                <a:rPr lang="en-US" altLang="zh-TW" sz="2000" b="0" dirty="0">
                  <a:latin typeface="微軟正黑體" panose="020B0604030504040204" pitchFamily="34" charset="-120"/>
                  <a:ea typeface="微軟正黑體" panose="020B0604030504040204" pitchFamily="34" charset="-120"/>
                </a:rPr>
                <a:t>  (</a:t>
              </a:r>
              <a:r>
                <a:rPr lang="zh-TW" altLang="zh-TW" sz="2000" b="0" dirty="0">
                  <a:latin typeface="微軟正黑體" panose="020B0604030504040204" pitchFamily="34" charset="-120"/>
                  <a:ea typeface="微軟正黑體" panose="020B0604030504040204" pitchFamily="34" charset="-120"/>
                </a:rPr>
                <a:t>衛福部統計處</a:t>
              </a:r>
              <a:r>
                <a:rPr lang="en-US" altLang="zh-TW" sz="2000" b="0" dirty="0">
                  <a:latin typeface="微軟正黑體" panose="020B0604030504040204" pitchFamily="34" charset="-120"/>
                  <a:ea typeface="微軟正黑體" panose="020B0604030504040204" pitchFamily="34" charset="-120"/>
                </a:rPr>
                <a:t>, 2015)</a:t>
              </a:r>
              <a:r>
                <a:rPr lang="zh-TW" altLang="en-US" sz="2000" b="0" dirty="0">
                  <a:latin typeface="微軟正黑體" panose="020B0604030504040204" pitchFamily="34" charset="-120"/>
                  <a:ea typeface="微軟正黑體" panose="020B0604030504040204" pitchFamily="34" charset="-120"/>
                </a:rPr>
                <a:t>。</a:t>
              </a:r>
              <a:endParaRPr lang="zh-TW" altLang="zh-TW" sz="2000" b="0" dirty="0">
                <a:solidFill>
                  <a:srgbClr val="0070C0"/>
                </a:solidFill>
                <a:latin typeface="微軟正黑體" panose="020B0604030504040204" pitchFamily="34" charset="-120"/>
                <a:ea typeface="微軟正黑體" panose="020B0604030504040204" pitchFamily="34" charset="-120"/>
              </a:endParaRPr>
            </a:p>
            <a:p>
              <a:pPr marL="0" indent="0">
                <a:lnSpc>
                  <a:spcPct val="120000"/>
                </a:lnSpc>
                <a:spcBef>
                  <a:spcPts val="0"/>
                </a:spcBef>
                <a:spcAft>
                  <a:spcPts val="450"/>
                </a:spcAft>
                <a:buNone/>
              </a:pPr>
              <a:r>
                <a:rPr lang="zh-TW" altLang="zh-TW" sz="2000" b="0" dirty="0">
                  <a:solidFill>
                    <a:srgbClr val="0070C0"/>
                  </a:solidFill>
                  <a:latin typeface="微軟正黑體" panose="020B0604030504040204" pitchFamily="34" charset="-120"/>
                  <a:ea typeface="微軟正黑體" panose="020B0604030504040204" pitchFamily="34" charset="-120"/>
                </a:rPr>
                <a:t>❸比對到自己的文章，包含曾經上傳的作業或公開發表過的文章。</a:t>
              </a:r>
              <a:endParaRPr lang="en-US" altLang="zh-TW" sz="2000" b="0" dirty="0">
                <a:solidFill>
                  <a:srgbClr val="0070C0"/>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endParaRPr lang="zh-TW" altLang="en-US" sz="2000" b="0" kern="1200" dirty="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155285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41561" y="87787"/>
            <a:ext cx="4094838" cy="63138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r"/>
            <a:r>
              <a:rPr lang="zh-TW" altLang="en-US" sz="2769" dirty="0">
                <a:latin typeface="微軟正黑體" panose="020B0604030504040204" pitchFamily="34" charset="-120"/>
                <a:ea typeface="微軟正黑體" panose="020B0604030504040204" pitchFamily="34" charset="-120"/>
              </a:rPr>
              <a:t>學術倫理</a:t>
            </a:r>
          </a:p>
        </p:txBody>
      </p:sp>
      <p:grpSp>
        <p:nvGrpSpPr>
          <p:cNvPr id="3" name="群組 2"/>
          <p:cNvGrpSpPr/>
          <p:nvPr/>
        </p:nvGrpSpPr>
        <p:grpSpPr>
          <a:xfrm>
            <a:off x="358756" y="1370228"/>
            <a:ext cx="8426488" cy="4580196"/>
            <a:chOff x="117009" y="1075500"/>
            <a:chExt cx="8426488" cy="4580196"/>
          </a:xfrm>
        </p:grpSpPr>
        <p:sp>
          <p:nvSpPr>
            <p:cNvPr id="4" name="手繪多邊形 3"/>
            <p:cNvSpPr/>
            <p:nvPr/>
          </p:nvSpPr>
          <p:spPr>
            <a:xfrm>
              <a:off x="117010" y="1075500"/>
              <a:ext cx="1702946" cy="606185"/>
            </a:xfrm>
            <a:custGeom>
              <a:avLst/>
              <a:gdLst>
                <a:gd name="connsiteX0" fmla="*/ 150831 w 1702946"/>
                <a:gd name="connsiteY0" fmla="*/ 0 h 904806"/>
                <a:gd name="connsiteX1" fmla="*/ 1552115 w 1702946"/>
                <a:gd name="connsiteY1" fmla="*/ 0 h 904806"/>
                <a:gd name="connsiteX2" fmla="*/ 1702946 w 1702946"/>
                <a:gd name="connsiteY2" fmla="*/ 150831 h 904806"/>
                <a:gd name="connsiteX3" fmla="*/ 1702946 w 1702946"/>
                <a:gd name="connsiteY3" fmla="*/ 904806 h 904806"/>
                <a:gd name="connsiteX4" fmla="*/ 1702946 w 1702946"/>
                <a:gd name="connsiteY4" fmla="*/ 904806 h 904806"/>
                <a:gd name="connsiteX5" fmla="*/ 0 w 1702946"/>
                <a:gd name="connsiteY5" fmla="*/ 904806 h 904806"/>
                <a:gd name="connsiteX6" fmla="*/ 0 w 1702946"/>
                <a:gd name="connsiteY6" fmla="*/ 904806 h 904806"/>
                <a:gd name="connsiteX7" fmla="*/ 0 w 1702946"/>
                <a:gd name="connsiteY7" fmla="*/ 150831 h 904806"/>
                <a:gd name="connsiteX8" fmla="*/ 150831 w 1702946"/>
                <a:gd name="connsiteY8" fmla="*/ 0 h 90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946" h="904806">
                  <a:moveTo>
                    <a:pt x="150831" y="0"/>
                  </a:moveTo>
                  <a:lnTo>
                    <a:pt x="1552115" y="0"/>
                  </a:lnTo>
                  <a:cubicBezTo>
                    <a:pt x="1635417" y="0"/>
                    <a:pt x="1702946" y="67529"/>
                    <a:pt x="1702946" y="150831"/>
                  </a:cubicBezTo>
                  <a:lnTo>
                    <a:pt x="1702946" y="904806"/>
                  </a:lnTo>
                  <a:lnTo>
                    <a:pt x="1702946" y="904806"/>
                  </a:lnTo>
                  <a:lnTo>
                    <a:pt x="0" y="904806"/>
                  </a:lnTo>
                  <a:lnTo>
                    <a:pt x="0" y="904806"/>
                  </a:lnTo>
                  <a:lnTo>
                    <a:pt x="0" y="150831"/>
                  </a:lnTo>
                  <a:cubicBezTo>
                    <a:pt x="0" y="67529"/>
                    <a:pt x="67529" y="0"/>
                    <a:pt x="150831" y="0"/>
                  </a:cubicBezTo>
                  <a:close/>
                </a:path>
              </a:pathLst>
            </a:custGeom>
            <a:solidFill>
              <a:schemeClr val="accent6">
                <a:lumMod val="75000"/>
              </a:schemeClr>
            </a:solidFill>
          </p:spPr>
          <p:style>
            <a:lnRef idx="2">
              <a:schemeClr val="accent1">
                <a:shade val="50000"/>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105137" tIns="105137" rIns="105137" bIns="60960" numCol="1" spcCol="1270" anchor="ctr" anchorCtr="0">
              <a:noAutofit/>
            </a:bodyPr>
            <a:lstStyle/>
            <a:p>
              <a:pPr lvl="0" algn="ctr" defTabSz="1422400">
                <a:lnSpc>
                  <a:spcPct val="90000"/>
                </a:lnSpc>
                <a:spcBef>
                  <a:spcPct val="0"/>
                </a:spcBef>
                <a:spcAft>
                  <a:spcPct val="35000"/>
                </a:spcAft>
              </a:pPr>
              <a:r>
                <a:rPr lang="zh-TW" altLang="en-US" b="0" kern="1200" dirty="0">
                  <a:latin typeface="微軟正黑體" panose="020B0604030504040204" pitchFamily="34" charset="-120"/>
                  <a:ea typeface="微軟正黑體" panose="020B0604030504040204" pitchFamily="34" charset="-120"/>
                </a:rPr>
                <a:t>謹慎寫作</a:t>
              </a:r>
            </a:p>
          </p:txBody>
        </p:sp>
        <p:sp>
          <p:nvSpPr>
            <p:cNvPr id="6" name="手繪多邊形 5"/>
            <p:cNvSpPr/>
            <p:nvPr/>
          </p:nvSpPr>
          <p:spPr>
            <a:xfrm>
              <a:off x="117009" y="1681686"/>
              <a:ext cx="8426487" cy="1985708"/>
            </a:xfrm>
            <a:custGeom>
              <a:avLst/>
              <a:gdLst>
                <a:gd name="connsiteX0" fmla="*/ 0 w 6549796"/>
                <a:gd name="connsiteY0" fmla="*/ 0 h 1809884"/>
                <a:gd name="connsiteX1" fmla="*/ 6549796 w 6549796"/>
                <a:gd name="connsiteY1" fmla="*/ 0 h 1809884"/>
                <a:gd name="connsiteX2" fmla="*/ 6549796 w 6549796"/>
                <a:gd name="connsiteY2" fmla="*/ 1809884 h 1809884"/>
                <a:gd name="connsiteX3" fmla="*/ 0 w 6549796"/>
                <a:gd name="connsiteY3" fmla="*/ 1809884 h 1809884"/>
                <a:gd name="connsiteX4" fmla="*/ 0 w 6549796"/>
                <a:gd name="connsiteY4" fmla="*/ 0 h 180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796" h="1809884">
                  <a:moveTo>
                    <a:pt x="0" y="0"/>
                  </a:moveTo>
                  <a:lnTo>
                    <a:pt x="6549796" y="0"/>
                  </a:lnTo>
                  <a:lnTo>
                    <a:pt x="6549796" y="1809884"/>
                  </a:lnTo>
                  <a:lnTo>
                    <a:pt x="0" y="1809884"/>
                  </a:lnTo>
                  <a:lnTo>
                    <a:pt x="0" y="0"/>
                  </a:lnTo>
                  <a:close/>
                </a:path>
              </a:pathLst>
            </a:custGeom>
            <a:solidFill>
              <a:schemeClr val="bg1">
                <a:alpha val="7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342900" lvl="1" indent="-342900" defTabSz="889000">
                <a:spcAft>
                  <a:spcPct val="15000"/>
                </a:spcAft>
                <a:buFont typeface="Arial" panose="020B0604020202020204" pitchFamily="34" charset="0"/>
                <a:buChar char="•"/>
              </a:pPr>
              <a:r>
                <a:rPr lang="zh-TW" altLang="en-US" sz="2000" b="0" kern="1200" dirty="0">
                  <a:latin typeface="微軟正黑體" panose="020B0604030504040204" pitchFamily="34" charset="-120"/>
                  <a:ea typeface="微軟正黑體" panose="020B0604030504040204" pitchFamily="34" charset="-120"/>
                </a:rPr>
                <a:t>以摘要寫作：濃縮字句，摘出原文的主要論點。</a:t>
              </a:r>
              <a:endParaRPr lang="en-US" altLang="zh-TW" sz="2000" b="0" kern="1200" dirty="0">
                <a:latin typeface="微軟正黑體" panose="020B0604030504040204" pitchFamily="34" charset="-120"/>
                <a:ea typeface="微軟正黑體" panose="020B0604030504040204" pitchFamily="34" charset="-120"/>
              </a:endParaRPr>
            </a:p>
            <a:p>
              <a:pPr marL="342900" lvl="1" indent="-342900" defTabSz="889000">
                <a:spcAft>
                  <a:spcPct val="15000"/>
                </a:spcAft>
                <a:buFont typeface="Arial" panose="020B0604020202020204" pitchFamily="34" charset="0"/>
                <a:buChar char="•"/>
              </a:pPr>
              <a:r>
                <a:rPr lang="zh-TW" altLang="en-US" sz="2000" b="0" dirty="0">
                  <a:latin typeface="微軟正黑體" panose="020B0604030504040204" pitchFamily="34" charset="-120"/>
                  <a:ea typeface="微軟正黑體" panose="020B0604030504040204" pitchFamily="34" charset="-120"/>
                </a:rPr>
                <a:t>以改寫寫作：用自己的話詮釋前人研究成果，</a:t>
              </a:r>
              <a:r>
                <a:rPr lang="zh-TW" altLang="en-US" sz="2000" b="0">
                  <a:latin typeface="微軟正黑體" panose="020B0604030504040204" pitchFamily="34" charset="-120"/>
                  <a:ea typeface="微軟正黑體" panose="020B0604030504040204" pitchFamily="34" charset="-120"/>
                </a:rPr>
                <a:t>同時注意註明出處。</a:t>
              </a:r>
              <a:endParaRPr lang="en-US" altLang="zh-TW" sz="2000" b="0" dirty="0">
                <a:latin typeface="微軟正黑體" panose="020B0604030504040204" pitchFamily="34" charset="-120"/>
                <a:ea typeface="微軟正黑體" panose="020B0604030504040204" pitchFamily="34" charset="-120"/>
              </a:endParaRPr>
            </a:p>
            <a:p>
              <a:pPr marL="342900" lvl="1" indent="-342900" defTabSz="889000">
                <a:spcAft>
                  <a:spcPct val="15000"/>
                </a:spcAft>
                <a:buFont typeface="Arial" panose="020B0604020202020204" pitchFamily="34" charset="0"/>
                <a:buChar char="•"/>
              </a:pPr>
              <a:r>
                <a:rPr lang="zh-TW" altLang="en-US" sz="2000" b="0" dirty="0">
                  <a:latin typeface="微軟正黑體" panose="020B0604030504040204" pitchFamily="34" charset="-120"/>
                  <a:ea typeface="微軟正黑體" panose="020B0604030504040204" pitchFamily="34" charset="-120"/>
                </a:rPr>
                <a:t>以引述寫作：當需要引用他人文章到自己論文時，必須引雙引號、斜體字，或是獨立段落等方式區隔。</a:t>
              </a:r>
              <a:endParaRPr lang="en-US" altLang="zh-TW" sz="2000" b="0" kern="1200" dirty="0">
                <a:latin typeface="微軟正黑體" panose="020B0604030504040204" pitchFamily="34" charset="-120"/>
                <a:ea typeface="微軟正黑體" panose="020B0604030504040204" pitchFamily="34" charset="-120"/>
              </a:endParaRPr>
            </a:p>
            <a:p>
              <a:pPr marL="342900" lvl="1" indent="-342900" defTabSz="889000">
                <a:spcAft>
                  <a:spcPct val="15000"/>
                </a:spcAft>
                <a:buFont typeface="Arial" panose="020B0604020202020204" pitchFamily="34" charset="0"/>
                <a:buChar char="•"/>
              </a:pPr>
              <a:endParaRPr lang="zh-TW" altLang="en-US" sz="2000" b="0" kern="1200" dirty="0">
                <a:latin typeface="微軟正黑體" panose="020B0604030504040204" pitchFamily="34" charset="-120"/>
                <a:ea typeface="微軟正黑體" panose="020B0604030504040204" pitchFamily="34" charset="-120"/>
              </a:endParaRPr>
            </a:p>
          </p:txBody>
        </p:sp>
        <p:sp>
          <p:nvSpPr>
            <p:cNvPr id="7" name="手繪多邊形 6"/>
            <p:cNvSpPr/>
            <p:nvPr/>
          </p:nvSpPr>
          <p:spPr>
            <a:xfrm>
              <a:off x="117011" y="3667394"/>
              <a:ext cx="1702946" cy="606185"/>
            </a:xfrm>
            <a:custGeom>
              <a:avLst/>
              <a:gdLst>
                <a:gd name="connsiteX0" fmla="*/ 150831 w 1702946"/>
                <a:gd name="connsiteY0" fmla="*/ 0 h 904806"/>
                <a:gd name="connsiteX1" fmla="*/ 1552115 w 1702946"/>
                <a:gd name="connsiteY1" fmla="*/ 0 h 904806"/>
                <a:gd name="connsiteX2" fmla="*/ 1702946 w 1702946"/>
                <a:gd name="connsiteY2" fmla="*/ 150831 h 904806"/>
                <a:gd name="connsiteX3" fmla="*/ 1702946 w 1702946"/>
                <a:gd name="connsiteY3" fmla="*/ 904806 h 904806"/>
                <a:gd name="connsiteX4" fmla="*/ 1702946 w 1702946"/>
                <a:gd name="connsiteY4" fmla="*/ 904806 h 904806"/>
                <a:gd name="connsiteX5" fmla="*/ 0 w 1702946"/>
                <a:gd name="connsiteY5" fmla="*/ 904806 h 904806"/>
                <a:gd name="connsiteX6" fmla="*/ 0 w 1702946"/>
                <a:gd name="connsiteY6" fmla="*/ 904806 h 904806"/>
                <a:gd name="connsiteX7" fmla="*/ 0 w 1702946"/>
                <a:gd name="connsiteY7" fmla="*/ 150831 h 904806"/>
                <a:gd name="connsiteX8" fmla="*/ 150831 w 1702946"/>
                <a:gd name="connsiteY8" fmla="*/ 0 h 90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946" h="904806">
                  <a:moveTo>
                    <a:pt x="150831" y="0"/>
                  </a:moveTo>
                  <a:lnTo>
                    <a:pt x="1552115" y="0"/>
                  </a:lnTo>
                  <a:cubicBezTo>
                    <a:pt x="1635417" y="0"/>
                    <a:pt x="1702946" y="67529"/>
                    <a:pt x="1702946" y="150831"/>
                  </a:cubicBezTo>
                  <a:lnTo>
                    <a:pt x="1702946" y="904806"/>
                  </a:lnTo>
                  <a:lnTo>
                    <a:pt x="1702946" y="904806"/>
                  </a:lnTo>
                  <a:lnTo>
                    <a:pt x="0" y="904806"/>
                  </a:lnTo>
                  <a:lnTo>
                    <a:pt x="0" y="904806"/>
                  </a:lnTo>
                  <a:lnTo>
                    <a:pt x="0" y="150831"/>
                  </a:lnTo>
                  <a:cubicBezTo>
                    <a:pt x="0" y="67529"/>
                    <a:pt x="67529" y="0"/>
                    <a:pt x="150831" y="0"/>
                  </a:cubicBezTo>
                  <a:close/>
                </a:path>
              </a:pathLst>
            </a:custGeom>
            <a:solidFill>
              <a:schemeClr val="accent6">
                <a:lumMod val="60000"/>
                <a:lumOff val="40000"/>
              </a:schemeClr>
            </a:solidFill>
          </p:spPr>
          <p:style>
            <a:lnRef idx="2">
              <a:schemeClr val="accent1">
                <a:shade val="50000"/>
                <a:hueOff val="529814"/>
                <a:satOff val="-13218"/>
                <a:lumOff val="46252"/>
                <a:alphaOff val="0"/>
              </a:schemeClr>
            </a:lnRef>
            <a:fillRef idx="1">
              <a:schemeClr val="accent1">
                <a:shade val="50000"/>
                <a:hueOff val="529814"/>
                <a:satOff val="-13218"/>
                <a:lumOff val="46252"/>
                <a:alphaOff val="0"/>
              </a:schemeClr>
            </a:fillRef>
            <a:effectRef idx="0">
              <a:schemeClr val="accent1">
                <a:shade val="50000"/>
                <a:hueOff val="529814"/>
                <a:satOff val="-13218"/>
                <a:lumOff val="46252"/>
                <a:alphaOff val="0"/>
              </a:schemeClr>
            </a:effectRef>
            <a:fontRef idx="minor">
              <a:schemeClr val="lt1"/>
            </a:fontRef>
          </p:style>
          <p:txBody>
            <a:bodyPr spcFirstLastPara="0" vert="horz" wrap="square" lIns="97517" tIns="97517" rIns="97517" bIns="53340" numCol="1" spcCol="1270" anchor="ctr" anchorCtr="0">
              <a:noAutofit/>
            </a:bodyPr>
            <a:lstStyle/>
            <a:p>
              <a:pPr lvl="0" algn="ctr" defTabSz="1244600">
                <a:lnSpc>
                  <a:spcPct val="90000"/>
                </a:lnSpc>
                <a:spcBef>
                  <a:spcPct val="0"/>
                </a:spcBef>
                <a:spcAft>
                  <a:spcPct val="35000"/>
                </a:spcAft>
              </a:pPr>
              <a:r>
                <a:rPr lang="zh-TW" altLang="en-US" b="0" kern="1200" dirty="0">
                  <a:solidFill>
                    <a:schemeClr val="tx1"/>
                  </a:solidFill>
                  <a:latin typeface="微軟正黑體" panose="020B0604030504040204" pitchFamily="34" charset="-120"/>
                  <a:ea typeface="微軟正黑體" panose="020B0604030504040204" pitchFamily="34" charset="-120"/>
                </a:rPr>
                <a:t>善用工具</a:t>
              </a:r>
            </a:p>
          </p:txBody>
        </p:sp>
        <p:sp>
          <p:nvSpPr>
            <p:cNvPr id="8" name="手繪多邊形 7"/>
            <p:cNvSpPr/>
            <p:nvPr/>
          </p:nvSpPr>
          <p:spPr>
            <a:xfrm>
              <a:off x="117010" y="4273580"/>
              <a:ext cx="8426487" cy="1382116"/>
            </a:xfrm>
            <a:custGeom>
              <a:avLst/>
              <a:gdLst>
                <a:gd name="connsiteX0" fmla="*/ 0 w 6549796"/>
                <a:gd name="connsiteY0" fmla="*/ 0 h 1809884"/>
                <a:gd name="connsiteX1" fmla="*/ 6549796 w 6549796"/>
                <a:gd name="connsiteY1" fmla="*/ 0 h 1809884"/>
                <a:gd name="connsiteX2" fmla="*/ 6549796 w 6549796"/>
                <a:gd name="connsiteY2" fmla="*/ 1809884 h 1809884"/>
                <a:gd name="connsiteX3" fmla="*/ 0 w 6549796"/>
                <a:gd name="connsiteY3" fmla="*/ 1809884 h 1809884"/>
                <a:gd name="connsiteX4" fmla="*/ 0 w 6549796"/>
                <a:gd name="connsiteY4" fmla="*/ 0 h 180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796" h="1809884">
                  <a:moveTo>
                    <a:pt x="0" y="0"/>
                  </a:moveTo>
                  <a:lnTo>
                    <a:pt x="6549796" y="0"/>
                  </a:lnTo>
                  <a:lnTo>
                    <a:pt x="6549796" y="1809884"/>
                  </a:lnTo>
                  <a:lnTo>
                    <a:pt x="0" y="1809884"/>
                  </a:lnTo>
                  <a:lnTo>
                    <a:pt x="0" y="0"/>
                  </a:lnTo>
                  <a:close/>
                </a:path>
              </a:pathLst>
            </a:custGeom>
            <a:solidFill>
              <a:schemeClr val="bg1">
                <a:alpha val="7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342900" indent="-342900">
                <a:buFont typeface="Arial" panose="020B0604020202020204" pitchFamily="34" charset="0"/>
                <a:buChar char="•"/>
              </a:pPr>
              <a:r>
                <a:rPr lang="zh-TW" altLang="en-US" sz="2000" b="0" kern="1200" dirty="0">
                  <a:latin typeface="微軟正黑體" panose="020B0604030504040204" pitchFamily="34" charset="-120"/>
                  <a:ea typeface="微軟正黑體" panose="020B0604030504040204" pitchFamily="34" charset="-120"/>
                </a:rPr>
                <a:t>匯出基本書目格式：利用資料庫提供標準引註格式的書目。</a:t>
              </a:r>
              <a:endParaRPr lang="en-US" altLang="zh-TW" sz="2000" b="0" kern="1200"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en-US" altLang="zh-TW" sz="2000" b="0" dirty="0" err="1" smtClean="0">
                  <a:latin typeface="微軟正黑體" panose="020B0604030504040204" pitchFamily="34" charset="-120"/>
                  <a:ea typeface="微軟正黑體" panose="020B0604030504040204" pitchFamily="34" charset="-120"/>
                </a:rPr>
                <a:t>RefWorks</a:t>
              </a:r>
              <a:r>
                <a:rPr lang="en-US" altLang="zh-TW" sz="2000" b="0" dirty="0">
                  <a:latin typeface="微軟正黑體" panose="020B0604030504040204" pitchFamily="34" charset="-120"/>
                  <a:ea typeface="微軟正黑體" panose="020B0604030504040204" pitchFamily="34" charset="-120"/>
                </a:rPr>
                <a:t>(</a:t>
              </a:r>
              <a:r>
                <a:rPr lang="zh-TW" altLang="en-US" sz="2000" b="0" dirty="0">
                  <a:latin typeface="微軟正黑體" panose="020B0604030504040204" pitchFamily="34" charset="-120"/>
                  <a:ea typeface="微軟正黑體" panose="020B0604030504040204" pitchFamily="34" charset="-120"/>
                </a:rPr>
                <a:t>書目管理軟體</a:t>
              </a:r>
              <a:r>
                <a:rPr lang="en-US" altLang="zh-TW" sz="2000" b="0" dirty="0">
                  <a:latin typeface="微軟正黑體" panose="020B0604030504040204" pitchFamily="34" charset="-120"/>
                  <a:ea typeface="微軟正黑體" panose="020B0604030504040204" pitchFamily="34" charset="-120"/>
                </a:rPr>
                <a:t>)</a:t>
              </a:r>
              <a:r>
                <a:rPr lang="zh-TW" altLang="en-US" sz="2000" b="0" dirty="0">
                  <a:latin typeface="微軟正黑體" panose="020B0604030504040204" pitchFamily="34" charset="-120"/>
                  <a:ea typeface="微軟正黑體" panose="020B0604030504040204" pitchFamily="34" charset="-120"/>
                </a:rPr>
                <a:t>：以軟體協助自動產生正確地引用格式。</a:t>
              </a:r>
              <a:endParaRPr lang="en-US" altLang="zh-TW" sz="2000" b="0"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en-US" altLang="zh-TW" sz="2000" b="0" kern="1200" dirty="0" err="1">
                  <a:latin typeface="微軟正黑體" panose="020B0604030504040204" pitchFamily="34" charset="-120"/>
                  <a:ea typeface="微軟正黑體" panose="020B0604030504040204" pitchFamily="34" charset="-120"/>
                </a:rPr>
                <a:t>Turnitin</a:t>
              </a:r>
              <a:r>
                <a:rPr lang="zh-TW" altLang="en-US" sz="2000" b="0" dirty="0">
                  <a:latin typeface="微軟正黑體" panose="020B0604030504040204" pitchFamily="34" charset="-120"/>
                  <a:ea typeface="微軟正黑體" panose="020B0604030504040204" pitchFamily="34" charset="-120"/>
                </a:rPr>
                <a:t> </a:t>
              </a:r>
              <a:r>
                <a:rPr lang="en-US" altLang="zh-TW" sz="2000" b="0" dirty="0">
                  <a:latin typeface="微軟正黑體" panose="020B0604030504040204" pitchFamily="34" charset="-120"/>
                  <a:ea typeface="微軟正黑體" panose="020B0604030504040204" pitchFamily="34" charset="-120"/>
                </a:rPr>
                <a:t>(</a:t>
              </a:r>
              <a:r>
                <a:rPr lang="zh-TW" altLang="en-US" sz="2000" b="0" dirty="0">
                  <a:latin typeface="微軟正黑體" panose="020B0604030504040204" pitchFamily="34" charset="-120"/>
                  <a:ea typeface="微軟正黑體" panose="020B0604030504040204" pitchFamily="34" charset="-120"/>
                </a:rPr>
                <a:t>論文原創性比對系統</a:t>
              </a:r>
              <a:r>
                <a:rPr lang="en-US" altLang="zh-TW" sz="2000" b="0" dirty="0">
                  <a:latin typeface="微軟正黑體" panose="020B0604030504040204" pitchFamily="34" charset="-120"/>
                  <a:ea typeface="微軟正黑體" panose="020B0604030504040204" pitchFamily="34" charset="-120"/>
                </a:rPr>
                <a:t>)</a:t>
              </a:r>
              <a:r>
                <a:rPr lang="zh-TW" altLang="en-US" sz="2000" b="0" dirty="0">
                  <a:latin typeface="微軟正黑體" panose="020B0604030504040204" pitchFamily="34" charset="-120"/>
                  <a:ea typeface="微軟正黑體" panose="020B0604030504040204" pitchFamily="34" charset="-120"/>
                </a:rPr>
                <a:t>：透過資料庫比對，偵測是否抄襲。</a:t>
              </a:r>
              <a:endParaRPr lang="zh-TW" altLang="en-US" sz="2000" b="0" kern="1200" dirty="0">
                <a:latin typeface="微軟正黑體" panose="020B0604030504040204" pitchFamily="34" charset="-120"/>
                <a:ea typeface="微軟正黑體" panose="020B0604030504040204" pitchFamily="34" charset="-120"/>
              </a:endParaRPr>
            </a:p>
          </p:txBody>
        </p:sp>
      </p:grpSp>
      <p:pic>
        <p:nvPicPr>
          <p:cNvPr id="2050" name="Picture 2" descr="「correct」的圖片搜尋結果"/>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6796" y="4450947"/>
            <a:ext cx="598590" cy="6906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orrect」的圖片搜尋結果"/>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6654" y="4914025"/>
            <a:ext cx="598590" cy="69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1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41561" y="87787"/>
            <a:ext cx="4094838" cy="63138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r"/>
            <a:r>
              <a:rPr lang="en-US" altLang="zh-TW" sz="2769" dirty="0" err="1">
                <a:latin typeface="微軟正黑體" panose="020B0604030504040204" pitchFamily="34" charset="-120"/>
                <a:ea typeface="微軟正黑體" panose="020B0604030504040204" pitchFamily="34" charset="-120"/>
              </a:rPr>
              <a:t>Turnitin</a:t>
            </a:r>
            <a:r>
              <a:rPr lang="zh-TW" altLang="en-US" sz="2769" dirty="0">
                <a:latin typeface="微軟正黑體" panose="020B0604030504040204" pitchFamily="34" charset="-120"/>
                <a:ea typeface="微軟正黑體" panose="020B0604030504040204" pitchFamily="34" charset="-120"/>
              </a:rPr>
              <a:t>：常見問題</a:t>
            </a:r>
          </a:p>
        </p:txBody>
      </p:sp>
      <p:grpSp>
        <p:nvGrpSpPr>
          <p:cNvPr id="2" name="群組 1"/>
          <p:cNvGrpSpPr/>
          <p:nvPr/>
        </p:nvGrpSpPr>
        <p:grpSpPr>
          <a:xfrm>
            <a:off x="-4036" y="1356013"/>
            <a:ext cx="9133566" cy="3688775"/>
            <a:chOff x="-4036" y="1356013"/>
            <a:chExt cx="9133566" cy="3688775"/>
          </a:xfrm>
        </p:grpSpPr>
        <p:sp>
          <p:nvSpPr>
            <p:cNvPr id="4" name="矩形 3"/>
            <p:cNvSpPr/>
            <p:nvPr/>
          </p:nvSpPr>
          <p:spPr>
            <a:xfrm>
              <a:off x="187038" y="1356013"/>
              <a:ext cx="8861442" cy="872836"/>
            </a:xfrm>
            <a:prstGeom prst="rect">
              <a:avLst/>
            </a:prstGeom>
            <a:solidFill>
              <a:schemeClr val="accent3">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zh-TW" altLang="en-US" sz="1350" b="0" dirty="0">
                <a:solidFill>
                  <a:schemeClr val="tx1"/>
                </a:solidFill>
                <a:latin typeface="微軟正黑體" panose="020B0604030504040204" pitchFamily="34" charset="-120"/>
                <a:ea typeface="微軟正黑體" panose="020B0604030504040204" pitchFamily="34" charset="-120"/>
              </a:endParaRPr>
            </a:p>
          </p:txBody>
        </p:sp>
        <p:sp>
          <p:nvSpPr>
            <p:cNvPr id="6" name="五邊形 5"/>
            <p:cNvSpPr/>
            <p:nvPr/>
          </p:nvSpPr>
          <p:spPr>
            <a:xfrm>
              <a:off x="-4036" y="1356014"/>
              <a:ext cx="3252200" cy="872836"/>
            </a:xfrm>
            <a:prstGeom prst="homePlat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0" dirty="0">
                  <a:solidFill>
                    <a:schemeClr val="tx1"/>
                  </a:solidFill>
                  <a:latin typeface="微軟正黑體" panose="020B0604030504040204" pitchFamily="34" charset="-120"/>
                  <a:ea typeface="微軟正黑體" panose="020B0604030504040204" pitchFamily="34" charset="-120"/>
                </a:rPr>
                <a:t>相似度</a:t>
              </a:r>
              <a:r>
                <a:rPr lang="en-US" altLang="zh-TW" sz="1600" b="0" dirty="0">
                  <a:solidFill>
                    <a:schemeClr val="tx1"/>
                  </a:solidFill>
                  <a:latin typeface="微軟正黑體" panose="020B0604030504040204" pitchFamily="34" charset="-120"/>
                  <a:ea typeface="微軟正黑體" panose="020B0604030504040204" pitchFamily="34" charset="-120"/>
                </a:rPr>
                <a:t>%</a:t>
              </a:r>
              <a:r>
                <a:rPr lang="zh-TW" altLang="en-US" sz="1600" b="0" dirty="0">
                  <a:solidFill>
                    <a:schemeClr val="tx1"/>
                  </a:solidFill>
                  <a:latin typeface="微軟正黑體" panose="020B0604030504040204" pitchFamily="34" charset="-120"/>
                  <a:ea typeface="微軟正黑體" panose="020B0604030504040204" pitchFamily="34" charset="-120"/>
                </a:rPr>
                <a:t>多少才適切</a:t>
              </a:r>
              <a:r>
                <a:rPr lang="en-US" altLang="zh-TW" sz="1600" b="0" dirty="0">
                  <a:solidFill>
                    <a:schemeClr val="tx1"/>
                  </a:solidFill>
                  <a:latin typeface="微軟正黑體" panose="020B0604030504040204" pitchFamily="34" charset="-120"/>
                  <a:ea typeface="微軟正黑體" panose="020B0604030504040204" pitchFamily="34" charset="-120"/>
                </a:rPr>
                <a:t>?</a:t>
              </a:r>
              <a:endParaRPr lang="zh-TW" altLang="en-US" sz="1600" b="0" dirty="0">
                <a:solidFill>
                  <a:schemeClr val="tx1"/>
                </a:solidFill>
                <a:latin typeface="微軟正黑體" panose="020B0604030504040204" pitchFamily="34" charset="-120"/>
                <a:ea typeface="微軟正黑體" panose="020B0604030504040204" pitchFamily="34" charset="-120"/>
              </a:endParaRPr>
            </a:p>
          </p:txBody>
        </p:sp>
        <p:sp>
          <p:nvSpPr>
            <p:cNvPr id="7" name="矩形 6"/>
            <p:cNvSpPr/>
            <p:nvPr/>
          </p:nvSpPr>
          <p:spPr>
            <a:xfrm>
              <a:off x="187038" y="4171951"/>
              <a:ext cx="8861442" cy="872836"/>
            </a:xfrm>
            <a:prstGeom prst="rect">
              <a:avLst/>
            </a:prstGeom>
            <a:solidFill>
              <a:schemeClr val="accent3">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tLang="zh-TW" sz="1350" b="0" dirty="0">
                <a:solidFill>
                  <a:schemeClr val="tx1"/>
                </a:solidFill>
                <a:latin typeface="微軟正黑體" panose="020B0604030504040204" pitchFamily="34" charset="-120"/>
                <a:ea typeface="微軟正黑體" panose="020B0604030504040204" pitchFamily="34" charset="-120"/>
              </a:endParaRPr>
            </a:p>
          </p:txBody>
        </p:sp>
        <p:sp>
          <p:nvSpPr>
            <p:cNvPr id="8" name="五邊形 7"/>
            <p:cNvSpPr/>
            <p:nvPr/>
          </p:nvSpPr>
          <p:spPr>
            <a:xfrm>
              <a:off x="-4036" y="4171952"/>
              <a:ext cx="3252200" cy="872836"/>
            </a:xfrm>
            <a:prstGeom prst="homePlat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0" dirty="0">
                  <a:solidFill>
                    <a:schemeClr val="tx1"/>
                  </a:solidFill>
                  <a:latin typeface="微軟正黑體" panose="020B0604030504040204" pitchFamily="34" charset="-120"/>
                  <a:ea typeface="微軟正黑體" panose="020B0604030504040204" pitchFamily="34" charset="-120"/>
                </a:rPr>
                <a:t>上傳作業時</a:t>
              </a:r>
              <a:r>
                <a:rPr lang="en-US" altLang="zh-TW" sz="1600" b="0" dirty="0">
                  <a:solidFill>
                    <a:schemeClr val="tx1"/>
                  </a:solidFill>
                  <a:latin typeface="微軟正黑體" panose="020B0604030504040204" pitchFamily="34" charset="-120"/>
                  <a:ea typeface="微軟正黑體" panose="020B0604030504040204" pitchFamily="34" charset="-120"/>
                </a:rPr>
                <a:t>, </a:t>
              </a:r>
              <a:r>
                <a:rPr lang="zh-TW" altLang="en-US" sz="1600" b="0" dirty="0">
                  <a:solidFill>
                    <a:schemeClr val="tx1"/>
                  </a:solidFill>
                  <a:latin typeface="微軟正黑體" panose="020B0604030504040204" pitchFamily="34" charset="-120"/>
                  <a:ea typeface="微軟正黑體" panose="020B0604030504040204" pitchFamily="34" charset="-120"/>
                </a:rPr>
                <a:t>系統一直顯示失敗</a:t>
              </a:r>
            </a:p>
          </p:txBody>
        </p:sp>
        <p:sp>
          <p:nvSpPr>
            <p:cNvPr id="9" name="矩形 8"/>
            <p:cNvSpPr/>
            <p:nvPr/>
          </p:nvSpPr>
          <p:spPr>
            <a:xfrm>
              <a:off x="3121787" y="4297683"/>
              <a:ext cx="5822780" cy="646331"/>
            </a:xfrm>
            <a:prstGeom prst="rect">
              <a:avLst/>
            </a:prstGeom>
          </p:spPr>
          <p:txBody>
            <a:bodyPr wrap="square">
              <a:spAutoFit/>
            </a:bodyPr>
            <a:lstStyle/>
            <a:p>
              <a:pPr marL="285750" indent="-285750">
                <a:buFont typeface="Arial" panose="020B0604020202020204" pitchFamily="34" charset="0"/>
                <a:buChar char="•"/>
              </a:pPr>
              <a:r>
                <a:rPr lang="zh-TW" altLang="en-US" sz="1800" b="0" dirty="0">
                  <a:latin typeface="微軟正黑體" panose="020B0604030504040204" pitchFamily="34" charset="-120"/>
                  <a:ea typeface="微軟正黑體" panose="020B0604030504040204" pitchFamily="34" charset="-120"/>
                </a:rPr>
                <a:t>檢視檔案是否過小或過大</a:t>
              </a:r>
              <a:r>
                <a:rPr lang="en-US" altLang="zh-TW" sz="1400" b="0" dirty="0">
                  <a:latin typeface="微軟正黑體" panose="020B0604030504040204" pitchFamily="34" charset="-120"/>
                  <a:ea typeface="微軟正黑體" panose="020B0604030504040204" pitchFamily="34" charset="-120"/>
                </a:rPr>
                <a:t>(</a:t>
              </a:r>
              <a:r>
                <a:rPr lang="zh-TW" altLang="en-US" sz="1400" b="0" dirty="0">
                  <a:latin typeface="微軟正黑體" panose="020B0604030504040204" pitchFamily="34" charset="-120"/>
                  <a:ea typeface="微軟正黑體" panose="020B0604030504040204" pitchFamily="34" charset="-120"/>
                </a:rPr>
                <a:t>至少要有</a:t>
              </a:r>
              <a:r>
                <a:rPr lang="en-US" altLang="zh-TW" sz="1400" b="0" dirty="0">
                  <a:latin typeface="微軟正黑體" panose="020B0604030504040204" pitchFamily="34" charset="-120"/>
                  <a:ea typeface="微軟正黑體" panose="020B0604030504040204" pitchFamily="34" charset="-120"/>
                </a:rPr>
                <a:t>20</a:t>
              </a:r>
              <a:r>
                <a:rPr lang="zh-TW" altLang="en-US" sz="1400" b="0" dirty="0">
                  <a:latin typeface="微軟正黑體" panose="020B0604030504040204" pitchFamily="34" charset="-120"/>
                  <a:ea typeface="微軟正黑體" panose="020B0604030504040204" pitchFamily="34" charset="-120"/>
                </a:rPr>
                <a:t>字，</a:t>
              </a:r>
              <a:r>
                <a:rPr lang="en-US" altLang="zh-TW" sz="1400" b="0" dirty="0">
                  <a:latin typeface="微軟正黑體" panose="020B0604030504040204" pitchFamily="34" charset="-120"/>
                  <a:ea typeface="微軟正黑體" panose="020B0604030504040204" pitchFamily="34" charset="-120"/>
                </a:rPr>
                <a:t>100MB</a:t>
              </a:r>
              <a:r>
                <a:rPr lang="zh-TW" altLang="en-US" sz="1400" b="0" dirty="0">
                  <a:latin typeface="微軟正黑體" panose="020B0604030504040204" pitchFamily="34" charset="-120"/>
                  <a:ea typeface="微軟正黑體" panose="020B0604030504040204" pitchFamily="34" charset="-120"/>
                </a:rPr>
                <a:t>以下</a:t>
              </a:r>
              <a:r>
                <a:rPr lang="en-US" altLang="zh-TW" sz="1400" b="0" dirty="0">
                  <a:latin typeface="微軟正黑體" panose="020B0604030504040204" pitchFamily="34" charset="-120"/>
                  <a:ea typeface="微軟正黑體" panose="020B0604030504040204" pitchFamily="34" charset="-120"/>
                </a:rPr>
                <a:t>)</a:t>
              </a:r>
            </a:p>
            <a:p>
              <a:pPr marL="285750" indent="-285750">
                <a:buFont typeface="Arial" panose="020B0604020202020204" pitchFamily="34" charset="0"/>
                <a:buChar char="•"/>
              </a:pPr>
              <a:r>
                <a:rPr lang="zh-TW" altLang="en-US" sz="1800" b="0" dirty="0">
                  <a:latin typeface="微軟正黑體" panose="020B0604030504040204" pitchFamily="34" charset="-120"/>
                  <a:ea typeface="微軟正黑體" panose="020B0604030504040204" pitchFamily="34" charset="-120"/>
                </a:rPr>
                <a:t>若上傳</a:t>
              </a:r>
              <a:r>
                <a:rPr lang="en-US" altLang="zh-TW" sz="1800" b="0" dirty="0">
                  <a:latin typeface="微軟正黑體" panose="020B0604030504040204" pitchFamily="34" charset="-120"/>
                  <a:ea typeface="微軟正黑體" panose="020B0604030504040204" pitchFamily="34" charset="-120"/>
                </a:rPr>
                <a:t>PDF</a:t>
              </a:r>
              <a:r>
                <a:rPr lang="zh-TW" altLang="en-US" sz="1800" b="0" dirty="0">
                  <a:latin typeface="微軟正黑體" panose="020B0604030504040204" pitchFamily="34" charset="-120"/>
                  <a:ea typeface="微軟正黑體" panose="020B0604030504040204" pitchFamily="34" charset="-120"/>
                </a:rPr>
                <a:t>檔，請檢查是否有加密</a:t>
              </a:r>
              <a:endParaRPr lang="en-US" altLang="zh-TW" sz="1800" b="0" dirty="0">
                <a:latin typeface="微軟正黑體" panose="020B0604030504040204" pitchFamily="34" charset="-120"/>
                <a:ea typeface="微軟正黑體" panose="020B0604030504040204" pitchFamily="34" charset="-120"/>
              </a:endParaRPr>
            </a:p>
          </p:txBody>
        </p:sp>
        <p:sp>
          <p:nvSpPr>
            <p:cNvPr id="10" name="矩形 9"/>
            <p:cNvSpPr/>
            <p:nvPr/>
          </p:nvSpPr>
          <p:spPr>
            <a:xfrm>
              <a:off x="3121786" y="1447072"/>
              <a:ext cx="5822780" cy="738664"/>
            </a:xfrm>
            <a:prstGeom prst="rect">
              <a:avLst/>
            </a:prstGeom>
          </p:spPr>
          <p:txBody>
            <a:bodyPr wrap="square">
              <a:spAutoFit/>
            </a:bodyPr>
            <a:lstStyle/>
            <a:p>
              <a:pPr marL="285750" indent="-285750">
                <a:buFont typeface="Arial" panose="020B0604020202020204" pitchFamily="34" charset="0"/>
                <a:buChar char="•"/>
              </a:pPr>
              <a:r>
                <a:rPr lang="zh-TW" altLang="zh-TW" sz="1800" b="0" dirty="0">
                  <a:latin typeface="微軟正黑體" panose="020B0604030504040204" pitchFamily="34" charset="-120"/>
                  <a:ea typeface="微軟正黑體" panose="020B0604030504040204" pitchFamily="34" charset="-120"/>
                </a:rPr>
                <a:t>學生與教師</a:t>
              </a:r>
              <a:r>
                <a:rPr lang="zh-TW" altLang="en-US" b="0" dirty="0">
                  <a:latin typeface="微軟正黑體" panose="020B0604030504040204" pitchFamily="34" charset="-120"/>
                  <a:ea typeface="微軟正黑體" panose="020B0604030504040204" pitchFamily="34" charset="-120"/>
                </a:rPr>
                <a:t>個案</a:t>
              </a:r>
              <a:r>
                <a:rPr lang="zh-TW" altLang="zh-TW" b="0" dirty="0">
                  <a:latin typeface="微軟正黑體" panose="020B0604030504040204" pitchFamily="34" charset="-120"/>
                  <a:ea typeface="微軟正黑體" panose="020B0604030504040204" pitchFamily="34" charset="-120"/>
                </a:rPr>
                <a:t>討論</a:t>
              </a:r>
              <a:r>
                <a:rPr lang="zh-TW" altLang="zh-TW" sz="1800" b="0" dirty="0">
                  <a:latin typeface="微軟正黑體" panose="020B0604030504040204" pitchFamily="34" charset="-120"/>
                  <a:ea typeface="微軟正黑體" panose="020B0604030504040204" pitchFamily="34" charset="-120"/>
                </a:rPr>
                <a:t>相似度百分比指標的準則或參考欲投稿的期刊出版社官方網站</a:t>
              </a:r>
              <a:r>
                <a:rPr lang="zh-TW" altLang="en-US" sz="1800" b="0" dirty="0">
                  <a:latin typeface="微軟正黑體" panose="020B0604030504040204" pitchFamily="34" charset="-120"/>
                  <a:ea typeface="微軟正黑體" panose="020B0604030504040204" pitchFamily="34" charset="-120"/>
                </a:rPr>
                <a:t>。</a:t>
              </a:r>
            </a:p>
          </p:txBody>
        </p:sp>
        <p:sp>
          <p:nvSpPr>
            <p:cNvPr id="11" name="矩形 10"/>
            <p:cNvSpPr/>
            <p:nvPr/>
          </p:nvSpPr>
          <p:spPr>
            <a:xfrm>
              <a:off x="187038" y="2677938"/>
              <a:ext cx="8861442" cy="1092298"/>
            </a:xfrm>
            <a:prstGeom prst="rect">
              <a:avLst/>
            </a:prstGeom>
            <a:solidFill>
              <a:schemeClr val="accent3">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TW" altLang="en-US" sz="1350" b="0" dirty="0">
                <a:solidFill>
                  <a:schemeClr val="tx1"/>
                </a:solidFill>
                <a:latin typeface="微軟正黑體" panose="020B0604030504040204" pitchFamily="34" charset="-120"/>
                <a:ea typeface="微軟正黑體" panose="020B0604030504040204" pitchFamily="34" charset="-120"/>
              </a:endParaRPr>
            </a:p>
          </p:txBody>
        </p:sp>
        <p:sp>
          <p:nvSpPr>
            <p:cNvPr id="12" name="五邊形 11"/>
            <p:cNvSpPr/>
            <p:nvPr/>
          </p:nvSpPr>
          <p:spPr>
            <a:xfrm>
              <a:off x="-4036" y="2677939"/>
              <a:ext cx="3252200" cy="1092298"/>
            </a:xfrm>
            <a:prstGeom prst="homePlat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0" dirty="0">
                  <a:solidFill>
                    <a:schemeClr val="tx1"/>
                  </a:solidFill>
                  <a:latin typeface="微軟正黑體" panose="020B0604030504040204" pitchFamily="34" charset="-120"/>
                  <a:ea typeface="微軟正黑體" panose="020B0604030504040204" pitchFamily="34" charset="-120"/>
                </a:rPr>
                <a:t>上傳後等很久都沒有出現結果</a:t>
              </a:r>
              <a:r>
                <a:rPr lang="en-US" altLang="zh-TW" sz="1600" b="0" dirty="0">
                  <a:solidFill>
                    <a:schemeClr val="tx1"/>
                  </a:solidFill>
                  <a:latin typeface="微軟正黑體" panose="020B0604030504040204" pitchFamily="34" charset="-120"/>
                  <a:ea typeface="微軟正黑體" panose="020B0604030504040204" pitchFamily="34" charset="-120"/>
                </a:rPr>
                <a:t>?</a:t>
              </a:r>
              <a:endParaRPr lang="zh-TW" altLang="en-US" sz="1600" b="0" dirty="0">
                <a:solidFill>
                  <a:schemeClr val="tx1"/>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3225699" y="2730269"/>
              <a:ext cx="5903831" cy="923330"/>
            </a:xfrm>
            <a:prstGeom prst="rect">
              <a:avLst/>
            </a:prstGeom>
          </p:spPr>
          <p:txBody>
            <a:bodyPr wrap="square">
              <a:spAutoFit/>
            </a:bodyPr>
            <a:lstStyle/>
            <a:p>
              <a:pPr marL="285750" indent="-285750">
                <a:buFont typeface="Arial" panose="020B0604020202020204" pitchFamily="34" charset="0"/>
                <a:buChar char="•"/>
              </a:pPr>
              <a:r>
                <a:rPr lang="zh-TW" altLang="en-US" sz="1800" b="0" dirty="0">
                  <a:latin typeface="微軟正黑體" panose="020B0604030504040204" pitchFamily="34" charset="-120"/>
                  <a:ea typeface="微軟正黑體" panose="020B0604030504040204" pitchFamily="34" charset="-120"/>
                </a:rPr>
                <a:t>可能網路延遲，嘗試重新整理瀏覽器</a:t>
              </a:r>
              <a:endParaRPr lang="en-US" altLang="zh-TW" sz="1800" b="0"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sz="1800" b="0" dirty="0">
                  <a:latin typeface="微軟正黑體" panose="020B0604030504040204" pitchFamily="34" charset="-120"/>
                  <a:ea typeface="微軟正黑體" panose="020B0604030504040204" pitchFamily="34" charset="-120"/>
                </a:rPr>
                <a:t>若內容長度超過百頁，系統需較長時間去做比對，建議稍後再登入查看報告</a:t>
              </a:r>
              <a:endParaRPr lang="en-US" altLang="zh-TW" sz="1800" b="0" dirty="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016897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標題 1"/>
          <p:cNvSpPr>
            <a:spLocks noGrp="1"/>
          </p:cNvSpPr>
          <p:nvPr>
            <p:ph type="title"/>
          </p:nvPr>
        </p:nvSpPr>
        <p:spPr>
          <a:xfrm>
            <a:off x="4837876" y="70435"/>
            <a:ext cx="4420104" cy="889489"/>
          </a:xfrm>
        </p:spPr>
        <p:txBody>
          <a:bodyPr/>
          <a:lstStyle/>
          <a:p>
            <a:pPr eaLnBrk="1" hangingPunct="1">
              <a:defRPr/>
            </a:pPr>
            <a:r>
              <a:rPr lang="zh-TW" altLang="en-US" dirty="0" smtClean="0"/>
              <a:t>遇到問題了該怎麼辦</a:t>
            </a:r>
            <a:r>
              <a:rPr lang="en-US" altLang="zh-TW" dirty="0" smtClean="0"/>
              <a:t>?</a:t>
            </a:r>
            <a:endParaRPr lang="zh-TW" altLang="en-US" dirty="0" smtClean="0"/>
          </a:p>
        </p:txBody>
      </p:sp>
      <p:sp>
        <p:nvSpPr>
          <p:cNvPr id="94210" name="Rectangle 3"/>
          <p:cNvSpPr>
            <a:spLocks noGrp="1" noChangeArrowheads="1"/>
          </p:cNvSpPr>
          <p:nvPr>
            <p:ph idx="1"/>
          </p:nvPr>
        </p:nvSpPr>
        <p:spPr>
          <a:xfrm>
            <a:off x="684335" y="1502020"/>
            <a:ext cx="7410518" cy="3322828"/>
          </a:xfrm>
        </p:spPr>
        <p:txBody>
          <a:bodyPr>
            <a:normAutofit fontScale="92500" lnSpcReduction="10000"/>
          </a:bodyPr>
          <a:lstStyle/>
          <a:p>
            <a:pPr marL="171455" lvl="1">
              <a:lnSpc>
                <a:spcPct val="150000"/>
              </a:lnSpc>
              <a:spcBef>
                <a:spcPts val="750"/>
              </a:spcBef>
              <a:defRPr/>
            </a:pPr>
            <a:r>
              <a:rPr lang="zh-TW" altLang="en-US" sz="2000" dirty="0" smtClean="0"/>
              <a:t>電話：圖資館讀者服務組</a:t>
            </a:r>
            <a:r>
              <a:rPr lang="en-US" altLang="zh-TW" sz="2000" dirty="0" smtClean="0"/>
              <a:t>089-518135#1614</a:t>
            </a:r>
            <a:r>
              <a:rPr lang="zh-TW" altLang="en-US" sz="2000" dirty="0" smtClean="0"/>
              <a:t>、</a:t>
            </a:r>
            <a:r>
              <a:rPr lang="en-US" altLang="zh-TW" sz="2000" dirty="0" smtClean="0"/>
              <a:t>1618</a:t>
            </a:r>
            <a:r>
              <a:rPr lang="zh-TW" altLang="en-US" sz="2000" dirty="0" smtClean="0"/>
              <a:t>或</a:t>
            </a:r>
            <a:r>
              <a:rPr lang="en-US" altLang="zh-TW" sz="2000" dirty="0" smtClean="0"/>
              <a:t>1619</a:t>
            </a:r>
          </a:p>
          <a:p>
            <a:pPr marL="171455" lvl="1">
              <a:lnSpc>
                <a:spcPct val="150000"/>
              </a:lnSpc>
              <a:spcBef>
                <a:spcPts val="750"/>
              </a:spcBef>
              <a:defRPr/>
            </a:pPr>
            <a:r>
              <a:rPr lang="zh-TW" altLang="en-US" sz="2000" dirty="0" smtClean="0"/>
              <a:t>歡迎加入圖資館</a:t>
            </a:r>
            <a:r>
              <a:rPr lang="en-US" altLang="zh-TW" sz="2000" dirty="0" smtClean="0"/>
              <a:t>Facebook</a:t>
            </a:r>
            <a:r>
              <a:rPr lang="zh-TW" altLang="en-US" sz="2000" dirty="0" smtClean="0"/>
              <a:t>粉絲團</a:t>
            </a:r>
            <a:br>
              <a:rPr lang="zh-TW" altLang="en-US" sz="2000" dirty="0" smtClean="0"/>
            </a:br>
            <a:r>
              <a:rPr lang="zh-TW" altLang="en-US" sz="2000" dirty="0" smtClean="0"/>
              <a:t>  請搜尋：「國立臺東大學圖書館</a:t>
            </a:r>
            <a:r>
              <a:rPr lang="en-US" altLang="zh-TW" sz="2000" dirty="0" smtClean="0"/>
              <a:t>FB</a:t>
            </a:r>
            <a:r>
              <a:rPr lang="zh-TW" altLang="en-US" sz="2000" dirty="0" smtClean="0"/>
              <a:t>」</a:t>
            </a:r>
            <a:r>
              <a:rPr lang="en-US" altLang="zh-TW" sz="2000" dirty="0">
                <a:solidFill>
                  <a:schemeClr val="accent6"/>
                </a:solidFill>
                <a:hlinkClick r:id="rId3"/>
              </a:rPr>
              <a:t>https://</a:t>
            </a:r>
            <a:r>
              <a:rPr lang="en-US" altLang="zh-TW" sz="2000" dirty="0" smtClean="0">
                <a:solidFill>
                  <a:schemeClr val="accent6"/>
                </a:solidFill>
                <a:hlinkClick r:id="rId3"/>
              </a:rPr>
              <a:t>www.facebook.com/nttulib</a:t>
            </a:r>
            <a:endParaRPr lang="en-US" altLang="zh-TW" sz="2000" dirty="0" smtClean="0">
              <a:solidFill>
                <a:schemeClr val="accent6"/>
              </a:solidFill>
            </a:endParaRPr>
          </a:p>
          <a:p>
            <a:pPr marL="171455" lvl="1">
              <a:lnSpc>
                <a:spcPct val="150000"/>
              </a:lnSpc>
              <a:spcBef>
                <a:spcPts val="750"/>
              </a:spcBef>
              <a:defRPr/>
            </a:pPr>
            <a:r>
              <a:rPr lang="zh-TW" altLang="en-US" sz="2000" dirty="0"/>
              <a:t>歡迎加入圖資</a:t>
            </a:r>
            <a:r>
              <a:rPr lang="zh-TW" altLang="en-US" sz="2000" dirty="0" smtClean="0"/>
              <a:t>館</a:t>
            </a:r>
            <a:r>
              <a:rPr lang="en-US" altLang="zh-TW" sz="2000" dirty="0" smtClean="0"/>
              <a:t>IG</a:t>
            </a:r>
          </a:p>
          <a:p>
            <a:pPr marL="0" lvl="1" indent="0">
              <a:lnSpc>
                <a:spcPct val="150000"/>
              </a:lnSpc>
              <a:spcBef>
                <a:spcPts val="750"/>
              </a:spcBef>
              <a:buNone/>
              <a:defRPr/>
            </a:pPr>
            <a:r>
              <a:rPr lang="zh-TW" altLang="en-US" sz="2000" dirty="0"/>
              <a:t> </a:t>
            </a:r>
            <a:r>
              <a:rPr lang="zh-TW" altLang="en-US" sz="2000" dirty="0" smtClean="0"/>
              <a:t>  </a:t>
            </a:r>
            <a:r>
              <a:rPr lang="zh-TW" altLang="en-US" sz="2000" dirty="0"/>
              <a:t>請搜尋：「國立臺東大學</a:t>
            </a:r>
            <a:r>
              <a:rPr lang="zh-TW" altLang="en-US" sz="2000" dirty="0" smtClean="0"/>
              <a:t>圖書館</a:t>
            </a:r>
            <a:r>
              <a:rPr lang="en-US" altLang="zh-TW" sz="2000" dirty="0" smtClean="0"/>
              <a:t>IG</a:t>
            </a:r>
            <a:r>
              <a:rPr lang="zh-TW" altLang="en-US" sz="2000" dirty="0" smtClean="0"/>
              <a:t>」 </a:t>
            </a:r>
            <a:r>
              <a:rPr lang="zh-TW" altLang="en-US" sz="1900" dirty="0"/>
              <a:t> </a:t>
            </a:r>
            <a:r>
              <a:rPr lang="en-US" altLang="zh-TW" sz="2000" dirty="0" smtClean="0">
                <a:solidFill>
                  <a:schemeClr val="accent6"/>
                </a:solidFill>
                <a:hlinkClick r:id="rId4"/>
              </a:rPr>
              <a:t>https</a:t>
            </a:r>
            <a:r>
              <a:rPr lang="en-US" altLang="zh-TW" sz="2000" dirty="0">
                <a:solidFill>
                  <a:schemeClr val="accent6"/>
                </a:solidFill>
                <a:hlinkClick r:id="rId4"/>
              </a:rPr>
              <a:t>://www.instagram.com/nttulic</a:t>
            </a:r>
            <a:r>
              <a:rPr lang="en-US" altLang="zh-TW" sz="2000" dirty="0" smtClean="0">
                <a:solidFill>
                  <a:schemeClr val="accent6"/>
                </a:solidFill>
                <a:hlinkClick r:id="rId4"/>
              </a:rPr>
              <a:t>/</a:t>
            </a:r>
            <a:endParaRPr lang="en-US" altLang="zh-TW" sz="2000" dirty="0" smtClean="0">
              <a:solidFill>
                <a:schemeClr val="accent6"/>
              </a:solidFill>
            </a:endParaRPr>
          </a:p>
          <a:p>
            <a:pPr marL="0" lvl="1" indent="0">
              <a:lnSpc>
                <a:spcPct val="150000"/>
              </a:lnSpc>
              <a:spcBef>
                <a:spcPts val="750"/>
              </a:spcBef>
              <a:buNone/>
              <a:defRPr/>
            </a:pPr>
            <a:endParaRPr lang="en-US" altLang="zh-TW" sz="2000" dirty="0" smtClean="0"/>
          </a:p>
        </p:txBody>
      </p:sp>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1558" y="4013632"/>
            <a:ext cx="1408176" cy="1408176"/>
          </a:xfrm>
          <a:prstGeom prst="rect">
            <a:avLst/>
          </a:prstGeom>
        </p:spPr>
      </p:pic>
      <p:pic>
        <p:nvPicPr>
          <p:cNvPr id="4" name="圖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1558" y="2008496"/>
            <a:ext cx="1408176" cy="1408176"/>
          </a:xfrm>
          <a:prstGeom prst="rect">
            <a:avLst/>
          </a:prstGeom>
        </p:spPr>
      </p:pic>
    </p:spTree>
    <p:extLst>
      <p:ext uri="{BB962C8B-B14F-4D97-AF65-F5344CB8AC3E}">
        <p14:creationId xmlns:p14="http://schemas.microsoft.com/office/powerpoint/2010/main" val="398056124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41561" y="87787"/>
            <a:ext cx="4094838" cy="63138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r"/>
            <a:r>
              <a:rPr lang="zh-TW" altLang="en-US" sz="2769" dirty="0">
                <a:latin typeface="微軟正黑體" panose="020B0604030504040204" pitchFamily="34" charset="-120"/>
                <a:ea typeface="微軟正黑體" panose="020B0604030504040204" pitchFamily="34" charset="-120"/>
              </a:rPr>
              <a:t>學術倫理：引用與抄襲</a:t>
            </a:r>
          </a:p>
        </p:txBody>
      </p:sp>
      <p:grpSp>
        <p:nvGrpSpPr>
          <p:cNvPr id="7" name="群組 6"/>
          <p:cNvGrpSpPr/>
          <p:nvPr/>
        </p:nvGrpSpPr>
        <p:grpSpPr>
          <a:xfrm>
            <a:off x="1358957" y="820495"/>
            <a:ext cx="6549796" cy="5474622"/>
            <a:chOff x="117011" y="608842"/>
            <a:chExt cx="6549796" cy="5474622"/>
          </a:xfrm>
        </p:grpSpPr>
        <p:sp>
          <p:nvSpPr>
            <p:cNvPr id="8" name="直線接點 7"/>
            <p:cNvSpPr/>
            <p:nvPr/>
          </p:nvSpPr>
          <p:spPr>
            <a:xfrm>
              <a:off x="117011" y="4273580"/>
              <a:ext cx="6549796" cy="0"/>
            </a:xfrm>
            <a:prstGeom prst="line">
              <a:avLst/>
            </a:prstGeom>
          </p:spPr>
          <p:style>
            <a:lnRef idx="2">
              <a:schemeClr val="accent1">
                <a:shade val="80000"/>
                <a:hueOff val="0"/>
                <a:satOff val="0"/>
                <a:lumOff val="0"/>
                <a:alphaOff val="0"/>
              </a:schemeClr>
            </a:lnRef>
            <a:fillRef idx="0">
              <a:schemeClr val="accent1">
                <a:shade val="80000"/>
                <a:hueOff val="0"/>
                <a:satOff val="0"/>
                <a:lumOff val="0"/>
                <a:alphaOff val="0"/>
              </a:schemeClr>
            </a:fillRef>
            <a:effectRef idx="0">
              <a:schemeClr val="accent1">
                <a:shade val="80000"/>
                <a:hueOff val="0"/>
                <a:satOff val="0"/>
                <a:lumOff val="0"/>
                <a:alphaOff val="0"/>
              </a:schemeClr>
            </a:effectRef>
            <a:fontRef idx="minor">
              <a:schemeClr val="tx1">
                <a:hueOff val="0"/>
                <a:satOff val="0"/>
                <a:lumOff val="0"/>
                <a:alphaOff val="0"/>
              </a:schemeClr>
            </a:fontRef>
          </p:style>
        </p:sp>
        <p:sp>
          <p:nvSpPr>
            <p:cNvPr id="9" name="直線接點 8"/>
            <p:cNvSpPr/>
            <p:nvPr/>
          </p:nvSpPr>
          <p:spPr>
            <a:xfrm>
              <a:off x="117011" y="1513649"/>
              <a:ext cx="6549796" cy="0"/>
            </a:xfrm>
            <a:prstGeom prst="line">
              <a:avLst/>
            </a:prstGeom>
          </p:spPr>
          <p:style>
            <a:lnRef idx="2">
              <a:schemeClr val="accent1">
                <a:shade val="80000"/>
                <a:hueOff val="0"/>
                <a:satOff val="0"/>
                <a:lumOff val="0"/>
                <a:alphaOff val="0"/>
              </a:schemeClr>
            </a:lnRef>
            <a:fillRef idx="0">
              <a:schemeClr val="accent1">
                <a:shade val="80000"/>
                <a:hueOff val="0"/>
                <a:satOff val="0"/>
                <a:lumOff val="0"/>
                <a:alphaOff val="0"/>
              </a:schemeClr>
            </a:fillRef>
            <a:effectRef idx="0">
              <a:schemeClr val="accent1">
                <a:shade val="80000"/>
                <a:hueOff val="0"/>
                <a:satOff val="0"/>
                <a:lumOff val="0"/>
                <a:alphaOff val="0"/>
              </a:schemeClr>
            </a:effectRef>
            <a:fontRef idx="minor">
              <a:schemeClr val="tx1">
                <a:hueOff val="0"/>
                <a:satOff val="0"/>
                <a:lumOff val="0"/>
                <a:alphaOff val="0"/>
              </a:schemeClr>
            </a:fontRef>
          </p:style>
        </p:sp>
        <p:sp>
          <p:nvSpPr>
            <p:cNvPr id="10" name="手繪多邊形 9"/>
            <p:cNvSpPr/>
            <p:nvPr/>
          </p:nvSpPr>
          <p:spPr>
            <a:xfrm>
              <a:off x="1819957" y="608842"/>
              <a:ext cx="4846849" cy="904806"/>
            </a:xfrm>
            <a:custGeom>
              <a:avLst/>
              <a:gdLst>
                <a:gd name="connsiteX0" fmla="*/ 0 w 4846849"/>
                <a:gd name="connsiteY0" fmla="*/ 0 h 904806"/>
                <a:gd name="connsiteX1" fmla="*/ 4846849 w 4846849"/>
                <a:gd name="connsiteY1" fmla="*/ 0 h 904806"/>
                <a:gd name="connsiteX2" fmla="*/ 4846849 w 4846849"/>
                <a:gd name="connsiteY2" fmla="*/ 904806 h 904806"/>
                <a:gd name="connsiteX3" fmla="*/ 0 w 4846849"/>
                <a:gd name="connsiteY3" fmla="*/ 904806 h 904806"/>
                <a:gd name="connsiteX4" fmla="*/ 0 w 4846849"/>
                <a:gd name="connsiteY4" fmla="*/ 0 h 90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849" h="904806">
                  <a:moveTo>
                    <a:pt x="0" y="0"/>
                  </a:moveTo>
                  <a:lnTo>
                    <a:pt x="4846849" y="0"/>
                  </a:lnTo>
                  <a:lnTo>
                    <a:pt x="4846849" y="904806"/>
                  </a:lnTo>
                  <a:lnTo>
                    <a:pt x="0" y="9048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0485" tIns="70485" rIns="70485" bIns="70485" numCol="1" spcCol="1270" anchor="b" anchorCtr="0">
              <a:noAutofit/>
            </a:bodyPr>
            <a:lstStyle/>
            <a:p>
              <a:pPr lvl="0" algn="l" defTabSz="1644650">
                <a:lnSpc>
                  <a:spcPct val="90000"/>
                </a:lnSpc>
                <a:spcBef>
                  <a:spcPct val="0"/>
                </a:spcBef>
                <a:spcAft>
                  <a:spcPct val="35000"/>
                </a:spcAft>
              </a:pPr>
              <a:endParaRPr lang="zh-TW" altLang="en-US" sz="3700" b="0" kern="1200" dirty="0">
                <a:latin typeface="微軟正黑體" panose="020B0604030504040204" pitchFamily="34" charset="-120"/>
                <a:ea typeface="微軟正黑體" panose="020B0604030504040204" pitchFamily="34" charset="-120"/>
              </a:endParaRPr>
            </a:p>
          </p:txBody>
        </p:sp>
        <p:sp>
          <p:nvSpPr>
            <p:cNvPr id="11" name="手繪多邊形 10"/>
            <p:cNvSpPr/>
            <p:nvPr/>
          </p:nvSpPr>
          <p:spPr>
            <a:xfrm>
              <a:off x="117011" y="907462"/>
              <a:ext cx="1702946" cy="606185"/>
            </a:xfrm>
            <a:custGeom>
              <a:avLst/>
              <a:gdLst>
                <a:gd name="connsiteX0" fmla="*/ 150831 w 1702946"/>
                <a:gd name="connsiteY0" fmla="*/ 0 h 904806"/>
                <a:gd name="connsiteX1" fmla="*/ 1552115 w 1702946"/>
                <a:gd name="connsiteY1" fmla="*/ 0 h 904806"/>
                <a:gd name="connsiteX2" fmla="*/ 1702946 w 1702946"/>
                <a:gd name="connsiteY2" fmla="*/ 150831 h 904806"/>
                <a:gd name="connsiteX3" fmla="*/ 1702946 w 1702946"/>
                <a:gd name="connsiteY3" fmla="*/ 904806 h 904806"/>
                <a:gd name="connsiteX4" fmla="*/ 1702946 w 1702946"/>
                <a:gd name="connsiteY4" fmla="*/ 904806 h 904806"/>
                <a:gd name="connsiteX5" fmla="*/ 0 w 1702946"/>
                <a:gd name="connsiteY5" fmla="*/ 904806 h 904806"/>
                <a:gd name="connsiteX6" fmla="*/ 0 w 1702946"/>
                <a:gd name="connsiteY6" fmla="*/ 904806 h 904806"/>
                <a:gd name="connsiteX7" fmla="*/ 0 w 1702946"/>
                <a:gd name="connsiteY7" fmla="*/ 150831 h 904806"/>
                <a:gd name="connsiteX8" fmla="*/ 150831 w 1702946"/>
                <a:gd name="connsiteY8" fmla="*/ 0 h 90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946" h="904806">
                  <a:moveTo>
                    <a:pt x="150831" y="0"/>
                  </a:moveTo>
                  <a:lnTo>
                    <a:pt x="1552115" y="0"/>
                  </a:lnTo>
                  <a:cubicBezTo>
                    <a:pt x="1635417" y="0"/>
                    <a:pt x="1702946" y="67529"/>
                    <a:pt x="1702946" y="150831"/>
                  </a:cubicBezTo>
                  <a:lnTo>
                    <a:pt x="1702946" y="904806"/>
                  </a:lnTo>
                  <a:lnTo>
                    <a:pt x="1702946" y="904806"/>
                  </a:lnTo>
                  <a:lnTo>
                    <a:pt x="0" y="904806"/>
                  </a:lnTo>
                  <a:lnTo>
                    <a:pt x="0" y="904806"/>
                  </a:lnTo>
                  <a:lnTo>
                    <a:pt x="0" y="150831"/>
                  </a:lnTo>
                  <a:cubicBezTo>
                    <a:pt x="0" y="67529"/>
                    <a:pt x="67529" y="0"/>
                    <a:pt x="150831" y="0"/>
                  </a:cubicBezTo>
                  <a:close/>
                </a:path>
              </a:pathLst>
            </a:custGeom>
          </p:spPr>
          <p:style>
            <a:lnRef idx="2">
              <a:schemeClr val="accent1">
                <a:shade val="50000"/>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105137" tIns="105137" rIns="105137" bIns="60960" numCol="1" spcCol="1270" anchor="ctr" anchorCtr="0">
              <a:noAutofit/>
            </a:bodyPr>
            <a:lstStyle/>
            <a:p>
              <a:pPr lvl="0" algn="ctr" defTabSz="1422400">
                <a:lnSpc>
                  <a:spcPct val="90000"/>
                </a:lnSpc>
                <a:spcBef>
                  <a:spcPct val="0"/>
                </a:spcBef>
                <a:spcAft>
                  <a:spcPct val="35000"/>
                </a:spcAft>
              </a:pPr>
              <a:r>
                <a:rPr lang="zh-TW" altLang="en-US" sz="2800" b="0" kern="1200" dirty="0">
                  <a:latin typeface="微軟正黑體" panose="020B0604030504040204" pitchFamily="34" charset="-120"/>
                  <a:ea typeface="微軟正黑體" panose="020B0604030504040204" pitchFamily="34" charset="-120"/>
                </a:rPr>
                <a:t>抄襲</a:t>
              </a:r>
            </a:p>
          </p:txBody>
        </p:sp>
        <p:sp>
          <p:nvSpPr>
            <p:cNvPr id="12" name="手繪多邊形 11"/>
            <p:cNvSpPr/>
            <p:nvPr/>
          </p:nvSpPr>
          <p:spPr>
            <a:xfrm>
              <a:off x="117011" y="1513649"/>
              <a:ext cx="6549796" cy="1809884"/>
            </a:xfrm>
            <a:custGeom>
              <a:avLst/>
              <a:gdLst>
                <a:gd name="connsiteX0" fmla="*/ 0 w 6549796"/>
                <a:gd name="connsiteY0" fmla="*/ 0 h 1809884"/>
                <a:gd name="connsiteX1" fmla="*/ 6549796 w 6549796"/>
                <a:gd name="connsiteY1" fmla="*/ 0 h 1809884"/>
                <a:gd name="connsiteX2" fmla="*/ 6549796 w 6549796"/>
                <a:gd name="connsiteY2" fmla="*/ 1809884 h 1809884"/>
                <a:gd name="connsiteX3" fmla="*/ 0 w 6549796"/>
                <a:gd name="connsiteY3" fmla="*/ 1809884 h 1809884"/>
                <a:gd name="connsiteX4" fmla="*/ 0 w 6549796"/>
                <a:gd name="connsiteY4" fmla="*/ 0 h 180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796" h="1809884">
                  <a:moveTo>
                    <a:pt x="0" y="0"/>
                  </a:moveTo>
                  <a:lnTo>
                    <a:pt x="6549796" y="0"/>
                  </a:lnTo>
                  <a:lnTo>
                    <a:pt x="6549796" y="1809884"/>
                  </a:lnTo>
                  <a:lnTo>
                    <a:pt x="0" y="1809884"/>
                  </a:lnTo>
                  <a:lnTo>
                    <a:pt x="0" y="0"/>
                  </a:lnTo>
                  <a:close/>
                </a:path>
              </a:pathLst>
            </a:custGeom>
            <a:solidFill>
              <a:schemeClr val="bg1">
                <a:alpha val="7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228600" lvl="1" indent="-228600" algn="l" defTabSz="889000">
                <a:spcBef>
                  <a:spcPct val="0"/>
                </a:spcBef>
                <a:spcAft>
                  <a:spcPct val="15000"/>
                </a:spcAft>
                <a:buChar char="••"/>
              </a:pPr>
              <a:r>
                <a:rPr lang="zh-TW" altLang="en-US" sz="2000" b="0" kern="1200" dirty="0">
                  <a:latin typeface="微軟正黑體" panose="020B0604030504040204" pitchFamily="34" charset="-120"/>
                  <a:ea typeface="微軟正黑體" panose="020B0604030504040204" pitchFamily="34" charset="-120"/>
                </a:rPr>
                <a:t>「抄錄他人作品以為己作」</a:t>
              </a:r>
            </a:p>
            <a:p>
              <a:pPr marL="228600" lvl="1" indent="-228600" algn="l" defTabSz="889000">
                <a:spcBef>
                  <a:spcPct val="0"/>
                </a:spcBef>
                <a:spcAft>
                  <a:spcPct val="15000"/>
                </a:spcAft>
                <a:buChar char="••"/>
              </a:pPr>
              <a:r>
                <a:rPr lang="zh-TW" altLang="en-US" sz="2000" b="0" kern="1200" dirty="0">
                  <a:solidFill>
                    <a:schemeClr val="tx1"/>
                  </a:solidFill>
                  <a:latin typeface="微軟正黑體" panose="020B0604030504040204" pitchFamily="34" charset="-120"/>
                  <a:ea typeface="微軟正黑體" panose="020B0604030504040204" pitchFamily="34" charset="-120"/>
                </a:rPr>
                <a:t>不同學者、不同領域，對於抄襲有不同的定義，而且要看抄襲的是文字、文法，或是字詞的使用頻率等。</a:t>
              </a:r>
              <a:endParaRPr lang="zh-TW" altLang="en-US" sz="2000" b="0" kern="1200" dirty="0">
                <a:latin typeface="微軟正黑體" panose="020B0604030504040204" pitchFamily="34" charset="-120"/>
                <a:ea typeface="微軟正黑體" panose="020B0604030504040204" pitchFamily="34" charset="-120"/>
              </a:endParaRPr>
            </a:p>
          </p:txBody>
        </p:sp>
        <p:sp>
          <p:nvSpPr>
            <p:cNvPr id="13" name="手繪多邊形 12"/>
            <p:cNvSpPr/>
            <p:nvPr/>
          </p:nvSpPr>
          <p:spPr>
            <a:xfrm>
              <a:off x="1819957" y="3368774"/>
              <a:ext cx="4846849" cy="904806"/>
            </a:xfrm>
            <a:custGeom>
              <a:avLst/>
              <a:gdLst>
                <a:gd name="connsiteX0" fmla="*/ 0 w 4846849"/>
                <a:gd name="connsiteY0" fmla="*/ 0 h 904806"/>
                <a:gd name="connsiteX1" fmla="*/ 4846849 w 4846849"/>
                <a:gd name="connsiteY1" fmla="*/ 0 h 904806"/>
                <a:gd name="connsiteX2" fmla="*/ 4846849 w 4846849"/>
                <a:gd name="connsiteY2" fmla="*/ 904806 h 904806"/>
                <a:gd name="connsiteX3" fmla="*/ 0 w 4846849"/>
                <a:gd name="connsiteY3" fmla="*/ 904806 h 904806"/>
                <a:gd name="connsiteX4" fmla="*/ 0 w 4846849"/>
                <a:gd name="connsiteY4" fmla="*/ 0 h 90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849" h="904806">
                  <a:moveTo>
                    <a:pt x="0" y="0"/>
                  </a:moveTo>
                  <a:lnTo>
                    <a:pt x="4846849" y="0"/>
                  </a:lnTo>
                  <a:lnTo>
                    <a:pt x="4846849" y="904806"/>
                  </a:lnTo>
                  <a:lnTo>
                    <a:pt x="0" y="9048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0485" tIns="70485" rIns="70485" bIns="70485" numCol="1" spcCol="1270" anchor="b" anchorCtr="0">
              <a:noAutofit/>
            </a:bodyPr>
            <a:lstStyle/>
            <a:p>
              <a:pPr lvl="0" algn="l" defTabSz="1644650">
                <a:lnSpc>
                  <a:spcPct val="90000"/>
                </a:lnSpc>
                <a:spcBef>
                  <a:spcPct val="0"/>
                </a:spcBef>
                <a:spcAft>
                  <a:spcPct val="35000"/>
                </a:spcAft>
              </a:pPr>
              <a:endParaRPr lang="zh-TW" altLang="en-US" sz="3700" b="0" kern="1200" dirty="0">
                <a:latin typeface="微軟正黑體" panose="020B0604030504040204" pitchFamily="34" charset="-120"/>
                <a:ea typeface="微軟正黑體" panose="020B0604030504040204" pitchFamily="34" charset="-120"/>
              </a:endParaRPr>
            </a:p>
          </p:txBody>
        </p:sp>
        <p:sp>
          <p:nvSpPr>
            <p:cNvPr id="14" name="手繪多邊形 13"/>
            <p:cNvSpPr/>
            <p:nvPr/>
          </p:nvSpPr>
          <p:spPr>
            <a:xfrm>
              <a:off x="117011" y="3667394"/>
              <a:ext cx="1702946" cy="606185"/>
            </a:xfrm>
            <a:custGeom>
              <a:avLst/>
              <a:gdLst>
                <a:gd name="connsiteX0" fmla="*/ 150831 w 1702946"/>
                <a:gd name="connsiteY0" fmla="*/ 0 h 904806"/>
                <a:gd name="connsiteX1" fmla="*/ 1552115 w 1702946"/>
                <a:gd name="connsiteY1" fmla="*/ 0 h 904806"/>
                <a:gd name="connsiteX2" fmla="*/ 1702946 w 1702946"/>
                <a:gd name="connsiteY2" fmla="*/ 150831 h 904806"/>
                <a:gd name="connsiteX3" fmla="*/ 1702946 w 1702946"/>
                <a:gd name="connsiteY3" fmla="*/ 904806 h 904806"/>
                <a:gd name="connsiteX4" fmla="*/ 1702946 w 1702946"/>
                <a:gd name="connsiteY4" fmla="*/ 904806 h 904806"/>
                <a:gd name="connsiteX5" fmla="*/ 0 w 1702946"/>
                <a:gd name="connsiteY5" fmla="*/ 904806 h 904806"/>
                <a:gd name="connsiteX6" fmla="*/ 0 w 1702946"/>
                <a:gd name="connsiteY6" fmla="*/ 904806 h 904806"/>
                <a:gd name="connsiteX7" fmla="*/ 0 w 1702946"/>
                <a:gd name="connsiteY7" fmla="*/ 150831 h 904806"/>
                <a:gd name="connsiteX8" fmla="*/ 150831 w 1702946"/>
                <a:gd name="connsiteY8" fmla="*/ 0 h 90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946" h="904806">
                  <a:moveTo>
                    <a:pt x="150831" y="0"/>
                  </a:moveTo>
                  <a:lnTo>
                    <a:pt x="1552115" y="0"/>
                  </a:lnTo>
                  <a:cubicBezTo>
                    <a:pt x="1635417" y="0"/>
                    <a:pt x="1702946" y="67529"/>
                    <a:pt x="1702946" y="150831"/>
                  </a:cubicBezTo>
                  <a:lnTo>
                    <a:pt x="1702946" y="904806"/>
                  </a:lnTo>
                  <a:lnTo>
                    <a:pt x="1702946" y="904806"/>
                  </a:lnTo>
                  <a:lnTo>
                    <a:pt x="0" y="904806"/>
                  </a:lnTo>
                  <a:lnTo>
                    <a:pt x="0" y="904806"/>
                  </a:lnTo>
                  <a:lnTo>
                    <a:pt x="0" y="150831"/>
                  </a:lnTo>
                  <a:cubicBezTo>
                    <a:pt x="0" y="67529"/>
                    <a:pt x="67529" y="0"/>
                    <a:pt x="150831" y="0"/>
                  </a:cubicBezTo>
                  <a:close/>
                </a:path>
              </a:pathLst>
            </a:custGeom>
          </p:spPr>
          <p:style>
            <a:lnRef idx="2">
              <a:schemeClr val="accent1">
                <a:shade val="50000"/>
                <a:hueOff val="529814"/>
                <a:satOff val="-13218"/>
                <a:lumOff val="46252"/>
                <a:alphaOff val="0"/>
              </a:schemeClr>
            </a:lnRef>
            <a:fillRef idx="1">
              <a:schemeClr val="accent1">
                <a:shade val="50000"/>
                <a:hueOff val="529814"/>
                <a:satOff val="-13218"/>
                <a:lumOff val="46252"/>
                <a:alphaOff val="0"/>
              </a:schemeClr>
            </a:fillRef>
            <a:effectRef idx="0">
              <a:schemeClr val="accent1">
                <a:shade val="50000"/>
                <a:hueOff val="529814"/>
                <a:satOff val="-13218"/>
                <a:lumOff val="46252"/>
                <a:alphaOff val="0"/>
              </a:schemeClr>
            </a:effectRef>
            <a:fontRef idx="minor">
              <a:schemeClr val="lt1"/>
            </a:fontRef>
          </p:style>
          <p:txBody>
            <a:bodyPr spcFirstLastPara="0" vert="horz" wrap="square" lIns="97517" tIns="97517" rIns="97517" bIns="53340" numCol="1" spcCol="1270" anchor="ctr" anchorCtr="0">
              <a:noAutofit/>
            </a:bodyPr>
            <a:lstStyle/>
            <a:p>
              <a:pPr lvl="0" algn="ctr" defTabSz="1244600">
                <a:lnSpc>
                  <a:spcPct val="90000"/>
                </a:lnSpc>
                <a:spcBef>
                  <a:spcPct val="0"/>
                </a:spcBef>
                <a:spcAft>
                  <a:spcPct val="35000"/>
                </a:spcAft>
              </a:pPr>
              <a:r>
                <a:rPr lang="zh-TW" altLang="en-US" b="0" kern="1200" dirty="0">
                  <a:solidFill>
                    <a:schemeClr val="tx1"/>
                  </a:solidFill>
                  <a:latin typeface="微軟正黑體" panose="020B0604030504040204" pitchFamily="34" charset="-120"/>
                  <a:ea typeface="微軟正黑體" panose="020B0604030504040204" pitchFamily="34" charset="-120"/>
                </a:rPr>
                <a:t>自我抄襲</a:t>
              </a:r>
            </a:p>
          </p:txBody>
        </p:sp>
        <p:sp>
          <p:nvSpPr>
            <p:cNvPr id="15" name="手繪多邊形 14"/>
            <p:cNvSpPr/>
            <p:nvPr/>
          </p:nvSpPr>
          <p:spPr>
            <a:xfrm>
              <a:off x="117011" y="4273580"/>
              <a:ext cx="6549796" cy="1809884"/>
            </a:xfrm>
            <a:custGeom>
              <a:avLst/>
              <a:gdLst>
                <a:gd name="connsiteX0" fmla="*/ 0 w 6549796"/>
                <a:gd name="connsiteY0" fmla="*/ 0 h 1809884"/>
                <a:gd name="connsiteX1" fmla="*/ 6549796 w 6549796"/>
                <a:gd name="connsiteY1" fmla="*/ 0 h 1809884"/>
                <a:gd name="connsiteX2" fmla="*/ 6549796 w 6549796"/>
                <a:gd name="connsiteY2" fmla="*/ 1809884 h 1809884"/>
                <a:gd name="connsiteX3" fmla="*/ 0 w 6549796"/>
                <a:gd name="connsiteY3" fmla="*/ 1809884 h 1809884"/>
                <a:gd name="connsiteX4" fmla="*/ 0 w 6549796"/>
                <a:gd name="connsiteY4" fmla="*/ 0 h 180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796" h="1809884">
                  <a:moveTo>
                    <a:pt x="0" y="0"/>
                  </a:moveTo>
                  <a:lnTo>
                    <a:pt x="6549796" y="0"/>
                  </a:lnTo>
                  <a:lnTo>
                    <a:pt x="6549796" y="1809884"/>
                  </a:lnTo>
                  <a:lnTo>
                    <a:pt x="0" y="1809884"/>
                  </a:lnTo>
                  <a:lnTo>
                    <a:pt x="0" y="0"/>
                  </a:lnTo>
                  <a:close/>
                </a:path>
              </a:pathLst>
            </a:custGeom>
            <a:solidFill>
              <a:schemeClr val="bg1">
                <a:alpha val="7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228600" lvl="1" indent="-228600" algn="l" defTabSz="889000">
                <a:spcBef>
                  <a:spcPct val="0"/>
                </a:spcBef>
                <a:spcAft>
                  <a:spcPct val="15000"/>
                </a:spcAft>
                <a:buChar char="••"/>
              </a:pPr>
              <a:r>
                <a:rPr lang="zh-TW" altLang="en-US" sz="2000" b="0" kern="1200" dirty="0">
                  <a:latin typeface="微軟正黑體" panose="020B0604030504040204" pitchFamily="34" charset="-120"/>
                  <a:ea typeface="微軟正黑體" panose="020B0604030504040204" pitchFamily="34" charset="-120"/>
                </a:rPr>
                <a:t>研究者將自己之前的著作文字或構想重新呈現在新的作品中，卻</a:t>
              </a:r>
              <a:r>
                <a:rPr lang="zh-TW" altLang="en-US" sz="2000" b="0" kern="1200" dirty="0">
                  <a:solidFill>
                    <a:srgbClr val="0070C0"/>
                  </a:solidFill>
                  <a:latin typeface="微軟正黑體" panose="020B0604030504040204" pitchFamily="34" charset="-120"/>
                  <a:ea typeface="微軟正黑體" panose="020B0604030504040204" pitchFamily="34" charset="-120"/>
                </a:rPr>
                <a:t>沒有適當註明引用出處來源</a:t>
              </a:r>
              <a:r>
                <a:rPr lang="zh-TW" altLang="en-US" sz="2000" b="0" kern="1200" dirty="0">
                  <a:latin typeface="微軟正黑體" panose="020B0604030504040204" pitchFamily="34" charset="-120"/>
                  <a:ea typeface="微軟正黑體" panose="020B0604030504040204" pitchFamily="34" charset="-120"/>
                </a:rPr>
                <a:t>，</a:t>
              </a:r>
              <a:r>
                <a:rPr lang="zh-TW" altLang="en-US" sz="2000" b="0" kern="1200" dirty="0">
                  <a:solidFill>
                    <a:srgbClr val="0070C0"/>
                  </a:solidFill>
                  <a:latin typeface="微軟正黑體" panose="020B0604030504040204" pitchFamily="34" charset="-120"/>
                  <a:ea typeface="微軟正黑體" panose="020B0604030504040204" pitchFamily="34" charset="-120"/>
                </a:rPr>
                <a:t>讓讀者誤認為</a:t>
              </a:r>
              <a:r>
                <a:rPr lang="zh-TW" altLang="en-US" sz="2000" b="0" kern="1200" dirty="0">
                  <a:latin typeface="微軟正黑體" panose="020B0604030504040204" pitchFamily="34" charset="-120"/>
                  <a:ea typeface="微軟正黑體" panose="020B0604030504040204" pitchFamily="34" charset="-120"/>
                </a:rPr>
                <a:t>這些</a:t>
              </a:r>
              <a:r>
                <a:rPr lang="zh-TW" altLang="en-US" sz="2000" b="0" kern="1200" dirty="0">
                  <a:solidFill>
                    <a:srgbClr val="0070C0"/>
                  </a:solidFill>
                  <a:latin typeface="微軟正黑體" panose="020B0604030504040204" pitchFamily="34" charset="-120"/>
                  <a:ea typeface="微軟正黑體" panose="020B0604030504040204" pitchFamily="34" charset="-120"/>
                </a:rPr>
                <a:t>資訊都是全新的</a:t>
              </a:r>
              <a:r>
                <a:rPr lang="zh-TW" altLang="en-US" sz="2000" b="0" kern="1200" dirty="0">
                  <a:latin typeface="微軟正黑體" panose="020B0604030504040204" pitchFamily="34" charset="-120"/>
                  <a:ea typeface="微軟正黑體" panose="020B0604030504040204" pitchFamily="34" charset="-120"/>
                </a:rPr>
                <a:t>，此行為即為自我抄襲。</a:t>
              </a:r>
            </a:p>
          </p:txBody>
        </p:sp>
      </p:grpSp>
      <p:sp>
        <p:nvSpPr>
          <p:cNvPr id="16" name="矩形 15"/>
          <p:cNvSpPr/>
          <p:nvPr/>
        </p:nvSpPr>
        <p:spPr>
          <a:xfrm>
            <a:off x="1358957" y="6061533"/>
            <a:ext cx="6984220" cy="307777"/>
          </a:xfrm>
          <a:prstGeom prst="rect">
            <a:avLst/>
          </a:prstGeom>
        </p:spPr>
        <p:txBody>
          <a:bodyPr wrap="none">
            <a:spAutoFit/>
          </a:bodyPr>
          <a:lstStyle/>
          <a:p>
            <a:r>
              <a:rPr lang="zh-TW" altLang="en-US" sz="1400" dirty="0">
                <a:solidFill>
                  <a:srgbClr val="3C3C3C"/>
                </a:solidFill>
                <a:latin typeface="微軟正黑體" panose="020B0604030504040204" pitchFamily="34" charset="-120"/>
                <a:ea typeface="微軟正黑體" panose="020B0604030504040204" pitchFamily="34" charset="-120"/>
              </a:rPr>
              <a:t>引用自台灣學術倫理教育資源中心</a:t>
            </a:r>
            <a:r>
              <a:rPr lang="zh-TW" altLang="en-US" sz="1400" dirty="0">
                <a:latin typeface="微軟正黑體" panose="020B0604030504040204" pitchFamily="34" charset="-120"/>
                <a:ea typeface="微軟正黑體" panose="020B0604030504040204" pitchFamily="34" charset="-120"/>
                <a:hlinkClick r:id="rId2"/>
              </a:rPr>
              <a:t> </a:t>
            </a:r>
            <a:r>
              <a:rPr lang="en-US" altLang="zh-TW" sz="1400" dirty="0">
                <a:latin typeface="微軟正黑體" panose="020B0604030504040204" pitchFamily="34" charset="-120"/>
                <a:ea typeface="微軟正黑體" panose="020B0604030504040204" pitchFamily="34" charset="-120"/>
                <a:hlinkClick r:id="rId2"/>
              </a:rPr>
              <a:t>https://ethics-p.moe.edu.tw/startcourse/?t=10</a:t>
            </a:r>
            <a:endParaRPr lang="zh-TW" altLang="en-US" sz="1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6841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12" y="87787"/>
            <a:ext cx="8449056" cy="5291328"/>
          </a:xfrm>
          <a:prstGeom prst="rect">
            <a:avLst/>
          </a:prstGeom>
        </p:spPr>
      </p:pic>
      <p:sp>
        <p:nvSpPr>
          <p:cNvPr id="5" name="矩形 4"/>
          <p:cNvSpPr/>
          <p:nvPr/>
        </p:nvSpPr>
        <p:spPr>
          <a:xfrm>
            <a:off x="5041561" y="87787"/>
            <a:ext cx="4094838" cy="63138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r"/>
            <a:r>
              <a:rPr lang="zh-TW" altLang="en-US" sz="2769" dirty="0">
                <a:latin typeface="微軟正黑體" panose="020B0604030504040204" pitchFamily="34" charset="-120"/>
                <a:ea typeface="微軟正黑體" panose="020B0604030504040204" pitchFamily="34" charset="-120"/>
              </a:rPr>
              <a:t>學術倫理：引用與抄襲</a:t>
            </a:r>
          </a:p>
        </p:txBody>
      </p:sp>
      <p:sp>
        <p:nvSpPr>
          <p:cNvPr id="7" name="內容版面配置區 5"/>
          <p:cNvSpPr txBox="1">
            <a:spLocks/>
          </p:cNvSpPr>
          <p:nvPr/>
        </p:nvSpPr>
        <p:spPr>
          <a:xfrm>
            <a:off x="521159" y="5497028"/>
            <a:ext cx="8101683" cy="1067545"/>
          </a:xfrm>
          <a:prstGeom prst="rect">
            <a:avLst/>
          </a:prstGeom>
          <a:solidFill>
            <a:schemeClr val="accent4">
              <a:lumMod val="40000"/>
              <a:lumOff val="60000"/>
            </a:schemeClr>
          </a:solidFill>
        </p:spPr>
        <p:txBody>
          <a:bodyPr>
            <a:normAutofit/>
          </a:bodyPr>
          <a:lstStyle>
            <a:lvl1pPr marL="171455" indent="-171455"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3" indent="-171455"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2" indent="-171455"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8"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kumimoji="0" lang="zh-TW" altLang="en-US" b="0" dirty="0">
                <a:latin typeface="微軟正黑體" panose="020B0604030504040204" pitchFamily="34" charset="-120"/>
                <a:ea typeface="微軟正黑體" panose="020B0604030504040204" pitchFamily="34" charset="-120"/>
              </a:rPr>
              <a:t>想了解更多關於研究倫理、學術誠信、學術寫作技巧</a:t>
            </a:r>
            <a:r>
              <a:rPr kumimoji="0" lang="en-US" altLang="zh-TW" b="0" dirty="0">
                <a:latin typeface="微軟正黑體" panose="020B0604030504040204" pitchFamily="34" charset="-120"/>
                <a:ea typeface="微軟正黑體" panose="020B0604030504040204" pitchFamily="34" charset="-120"/>
              </a:rPr>
              <a:t>…</a:t>
            </a:r>
            <a:r>
              <a:rPr kumimoji="0" lang="zh-TW" altLang="en-US" b="0" dirty="0">
                <a:latin typeface="微軟正黑體" panose="020B0604030504040204" pitchFamily="34" charset="-120"/>
                <a:ea typeface="微軟正黑體" panose="020B0604030504040204" pitchFamily="34" charset="-120"/>
              </a:rPr>
              <a:t>等，可參考「台灣學術倫理教育資源中心：</a:t>
            </a:r>
            <a:r>
              <a:rPr kumimoji="0" lang="en-US" altLang="zh-TW" b="0" dirty="0">
                <a:latin typeface="微軟正黑體" panose="020B0604030504040204" pitchFamily="34" charset="-120"/>
                <a:ea typeface="微軟正黑體" panose="020B0604030504040204" pitchFamily="34" charset="-120"/>
                <a:hlinkClick r:id="rId3"/>
              </a:rPr>
              <a:t>https://ethics.moe.edu.tw/</a:t>
            </a:r>
            <a:endParaRPr kumimoji="0" lang="en-US" altLang="zh-TW" b="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36568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41561" y="87787"/>
            <a:ext cx="4094838" cy="63138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r"/>
            <a:r>
              <a:rPr lang="en-US" altLang="zh-TW" sz="2769" dirty="0" err="1">
                <a:latin typeface="微軟正黑體" panose="020B0604030504040204" pitchFamily="34" charset="-120"/>
                <a:ea typeface="微軟正黑體" panose="020B0604030504040204" pitchFamily="34" charset="-120"/>
              </a:rPr>
              <a:t>Turnitin</a:t>
            </a:r>
            <a:endParaRPr lang="zh-TW" altLang="en-US" sz="2769" dirty="0">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358757" y="860990"/>
            <a:ext cx="8426487" cy="5853710"/>
            <a:chOff x="117010" y="566262"/>
            <a:chExt cx="8426487" cy="5853710"/>
          </a:xfrm>
        </p:grpSpPr>
        <p:sp>
          <p:nvSpPr>
            <p:cNvPr id="4" name="手繪多邊形 3"/>
            <p:cNvSpPr/>
            <p:nvPr/>
          </p:nvSpPr>
          <p:spPr>
            <a:xfrm>
              <a:off x="117011" y="566262"/>
              <a:ext cx="2302555" cy="606185"/>
            </a:xfrm>
            <a:custGeom>
              <a:avLst/>
              <a:gdLst>
                <a:gd name="connsiteX0" fmla="*/ 150831 w 1702946"/>
                <a:gd name="connsiteY0" fmla="*/ 0 h 904806"/>
                <a:gd name="connsiteX1" fmla="*/ 1552115 w 1702946"/>
                <a:gd name="connsiteY1" fmla="*/ 0 h 904806"/>
                <a:gd name="connsiteX2" fmla="*/ 1702946 w 1702946"/>
                <a:gd name="connsiteY2" fmla="*/ 150831 h 904806"/>
                <a:gd name="connsiteX3" fmla="*/ 1702946 w 1702946"/>
                <a:gd name="connsiteY3" fmla="*/ 904806 h 904806"/>
                <a:gd name="connsiteX4" fmla="*/ 1702946 w 1702946"/>
                <a:gd name="connsiteY4" fmla="*/ 904806 h 904806"/>
                <a:gd name="connsiteX5" fmla="*/ 0 w 1702946"/>
                <a:gd name="connsiteY5" fmla="*/ 904806 h 904806"/>
                <a:gd name="connsiteX6" fmla="*/ 0 w 1702946"/>
                <a:gd name="connsiteY6" fmla="*/ 904806 h 904806"/>
                <a:gd name="connsiteX7" fmla="*/ 0 w 1702946"/>
                <a:gd name="connsiteY7" fmla="*/ 150831 h 904806"/>
                <a:gd name="connsiteX8" fmla="*/ 150831 w 1702946"/>
                <a:gd name="connsiteY8" fmla="*/ 0 h 90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946" h="904806">
                  <a:moveTo>
                    <a:pt x="150831" y="0"/>
                  </a:moveTo>
                  <a:lnTo>
                    <a:pt x="1552115" y="0"/>
                  </a:lnTo>
                  <a:cubicBezTo>
                    <a:pt x="1635417" y="0"/>
                    <a:pt x="1702946" y="67529"/>
                    <a:pt x="1702946" y="150831"/>
                  </a:cubicBezTo>
                  <a:lnTo>
                    <a:pt x="1702946" y="904806"/>
                  </a:lnTo>
                  <a:lnTo>
                    <a:pt x="1702946" y="904806"/>
                  </a:lnTo>
                  <a:lnTo>
                    <a:pt x="0" y="904806"/>
                  </a:lnTo>
                  <a:lnTo>
                    <a:pt x="0" y="904806"/>
                  </a:lnTo>
                  <a:lnTo>
                    <a:pt x="0" y="150831"/>
                  </a:lnTo>
                  <a:cubicBezTo>
                    <a:pt x="0" y="67529"/>
                    <a:pt x="67529" y="0"/>
                    <a:pt x="150831" y="0"/>
                  </a:cubicBezTo>
                  <a:close/>
                </a:path>
              </a:pathLst>
            </a:custGeom>
          </p:spPr>
          <p:style>
            <a:lnRef idx="2">
              <a:schemeClr val="accent1">
                <a:shade val="50000"/>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105137" tIns="105137" rIns="105137" bIns="60960" numCol="1" spcCol="1270" anchor="ctr" anchorCtr="0">
              <a:noAutofit/>
            </a:bodyPr>
            <a:lstStyle/>
            <a:p>
              <a:pPr lvl="0" algn="ctr" defTabSz="1422400">
                <a:lnSpc>
                  <a:spcPct val="90000"/>
                </a:lnSpc>
                <a:spcBef>
                  <a:spcPct val="0"/>
                </a:spcBef>
                <a:spcAft>
                  <a:spcPct val="35000"/>
                </a:spcAft>
              </a:pPr>
              <a:r>
                <a:rPr lang="zh-TW" altLang="en-US" b="0" dirty="0">
                  <a:latin typeface="微軟正黑體" panose="020B0604030504040204" pitchFamily="34" charset="-120"/>
                  <a:ea typeface="微軟正黑體" panose="020B0604030504040204" pitchFamily="34" charset="-120"/>
                </a:rPr>
                <a:t>功能</a:t>
              </a:r>
              <a:endParaRPr lang="zh-TW" altLang="en-US" b="0" kern="1200" dirty="0">
                <a:latin typeface="微軟正黑體" panose="020B0604030504040204" pitchFamily="34" charset="-120"/>
                <a:ea typeface="微軟正黑體" panose="020B0604030504040204" pitchFamily="34" charset="-120"/>
              </a:endParaRPr>
            </a:p>
          </p:txBody>
        </p:sp>
        <p:sp>
          <p:nvSpPr>
            <p:cNvPr id="6" name="手繪多邊形 5"/>
            <p:cNvSpPr/>
            <p:nvPr/>
          </p:nvSpPr>
          <p:spPr>
            <a:xfrm>
              <a:off x="117010" y="1172447"/>
              <a:ext cx="8426487" cy="3044549"/>
            </a:xfrm>
            <a:custGeom>
              <a:avLst/>
              <a:gdLst>
                <a:gd name="connsiteX0" fmla="*/ 0 w 6549796"/>
                <a:gd name="connsiteY0" fmla="*/ 0 h 1809884"/>
                <a:gd name="connsiteX1" fmla="*/ 6549796 w 6549796"/>
                <a:gd name="connsiteY1" fmla="*/ 0 h 1809884"/>
                <a:gd name="connsiteX2" fmla="*/ 6549796 w 6549796"/>
                <a:gd name="connsiteY2" fmla="*/ 1809884 h 1809884"/>
                <a:gd name="connsiteX3" fmla="*/ 0 w 6549796"/>
                <a:gd name="connsiteY3" fmla="*/ 1809884 h 1809884"/>
                <a:gd name="connsiteX4" fmla="*/ 0 w 6549796"/>
                <a:gd name="connsiteY4" fmla="*/ 0 h 180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796" h="1809884">
                  <a:moveTo>
                    <a:pt x="0" y="0"/>
                  </a:moveTo>
                  <a:lnTo>
                    <a:pt x="6549796" y="0"/>
                  </a:lnTo>
                  <a:lnTo>
                    <a:pt x="6549796" y="1809884"/>
                  </a:lnTo>
                  <a:lnTo>
                    <a:pt x="0" y="1809884"/>
                  </a:lnTo>
                  <a:lnTo>
                    <a:pt x="0" y="0"/>
                  </a:lnTo>
                  <a:close/>
                </a:path>
              </a:pathLst>
            </a:custGeom>
            <a:solidFill>
              <a:schemeClr val="bg1">
                <a:alpha val="7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0" lvl="1" defTabSz="889000">
                <a:spcAft>
                  <a:spcPct val="15000"/>
                </a:spcAft>
              </a:pPr>
              <a:r>
                <a:rPr lang="zh-TW" altLang="en-US" sz="2000" b="0" kern="1200" dirty="0">
                  <a:latin typeface="微軟正黑體" panose="020B0604030504040204" pitchFamily="34" charset="-120"/>
                  <a:ea typeface="微軟正黑體" panose="020B0604030504040204" pitchFamily="34" charset="-120"/>
                </a:rPr>
                <a:t>透過資料庫比對論文、作業，發表前自我檢核論文原創性。</a:t>
              </a:r>
              <a:endParaRPr lang="en-US" altLang="zh-TW" sz="2000" b="0" kern="1200" dirty="0">
                <a:latin typeface="微軟正黑體" panose="020B0604030504040204" pitchFamily="34" charset="-120"/>
                <a:ea typeface="微軟正黑體" panose="020B0604030504040204" pitchFamily="34" charset="-120"/>
              </a:endParaRPr>
            </a:p>
            <a:p>
              <a:pPr marL="285750" indent="-285750">
                <a:lnSpc>
                  <a:spcPct val="150000"/>
                </a:lnSpc>
                <a:buFont typeface="Arial" panose="020B0604020202020204" pitchFamily="34" charset="0"/>
                <a:buChar char="•"/>
              </a:pPr>
              <a:r>
                <a:rPr lang="zh-TW" altLang="en-US" sz="1800" b="0" dirty="0">
                  <a:latin typeface="微軟正黑體" panose="020B0604030504040204" pitchFamily="34" charset="-120"/>
                  <a:ea typeface="微軟正黑體" panose="020B0604030504040204" pitchFamily="34" charset="-120"/>
                </a:rPr>
                <a:t>上傳文章內容可支援</a:t>
              </a:r>
              <a:r>
                <a:rPr lang="en-US" altLang="zh-TW" sz="1800" b="0" dirty="0">
                  <a:latin typeface="微軟正黑體" panose="020B0604030504040204" pitchFamily="34" charset="-120"/>
                  <a:ea typeface="微軟正黑體" panose="020B0604030504040204" pitchFamily="34" charset="-120"/>
                </a:rPr>
                <a:t>30 </a:t>
              </a:r>
              <a:r>
                <a:rPr lang="zh-TW" altLang="en-US" sz="1800" b="0" dirty="0">
                  <a:latin typeface="微軟正黑體" panose="020B0604030504040204" pitchFamily="34" charset="-120"/>
                  <a:ea typeface="微軟正黑體" panose="020B0604030504040204" pitchFamily="34" charset="-120"/>
                </a:rPr>
                <a:t>種語言</a:t>
              </a:r>
              <a:endParaRPr lang="en-US" altLang="zh-TW" sz="1800" b="0" dirty="0">
                <a:latin typeface="微軟正黑體" panose="020B0604030504040204" pitchFamily="34" charset="-120"/>
                <a:ea typeface="微軟正黑體" panose="020B0604030504040204" pitchFamily="34" charset="-120"/>
              </a:endParaRPr>
            </a:p>
            <a:p>
              <a:pPr marL="285750" indent="-285750">
                <a:lnSpc>
                  <a:spcPct val="150000"/>
                </a:lnSpc>
                <a:spcAft>
                  <a:spcPts val="450"/>
                </a:spcAft>
                <a:buFont typeface="Arial" panose="020B0604020202020204" pitchFamily="34" charset="0"/>
                <a:buChar char="•"/>
                <a:defRPr/>
              </a:pPr>
              <a:r>
                <a:rPr lang="zh-TW" altLang="en-US" sz="1800" b="0" dirty="0">
                  <a:latin typeface="微軟正黑體" panose="020B0604030504040204" pitchFamily="34" charset="-120"/>
                  <a:ea typeface="微軟正黑體" panose="020B0604030504040204" pitchFamily="34" charset="-120"/>
                </a:rPr>
                <a:t>只比對文字，不適用比對圖檔</a:t>
              </a:r>
              <a:r>
                <a:rPr lang="en-US" altLang="zh-TW" sz="1800" b="0" dirty="0">
                  <a:latin typeface="微軟正黑體" panose="020B0604030504040204" pitchFamily="34" charset="-120"/>
                  <a:ea typeface="微軟正黑體" panose="020B0604030504040204" pitchFamily="34" charset="-120"/>
                </a:rPr>
                <a:t>/</a:t>
              </a:r>
              <a:r>
                <a:rPr lang="zh-TW" altLang="en-US" sz="1800" b="0" dirty="0">
                  <a:latin typeface="微軟正黑體" panose="020B0604030504040204" pitchFamily="34" charset="-120"/>
                  <a:ea typeface="微軟正黑體" panose="020B0604030504040204" pitchFamily="34" charset="-120"/>
                </a:rPr>
                <a:t>方程式</a:t>
              </a:r>
              <a:endParaRPr lang="en-US" altLang="zh-TW" sz="1800" b="0" dirty="0">
                <a:latin typeface="微軟正黑體" panose="020B0604030504040204" pitchFamily="34" charset="-120"/>
                <a:ea typeface="微軟正黑體" panose="020B0604030504040204" pitchFamily="34" charset="-120"/>
              </a:endParaRPr>
            </a:p>
            <a:p>
              <a:pPr marL="285750" indent="-285750">
                <a:lnSpc>
                  <a:spcPct val="150000"/>
                </a:lnSpc>
                <a:spcAft>
                  <a:spcPts val="450"/>
                </a:spcAft>
                <a:buFont typeface="Arial" panose="020B0604020202020204" pitchFamily="34" charset="0"/>
                <a:buChar char="•"/>
                <a:defRPr/>
              </a:pPr>
              <a:r>
                <a:rPr lang="zh-TW" altLang="en-US" sz="1800" b="0" dirty="0">
                  <a:latin typeface="微軟正黑體" panose="020B0604030504040204" pitchFamily="34" charset="-120"/>
                  <a:ea typeface="微軟正黑體" panose="020B0604030504040204" pitchFamily="34" charset="-120"/>
                </a:rPr>
                <a:t>適用檔案格式：</a:t>
              </a:r>
              <a:r>
                <a:rPr lang="en-US" altLang="zh-TW" sz="1800" b="0" dirty="0">
                  <a:latin typeface="微軟正黑體" panose="020B0604030504040204" pitchFamily="34" charset="-120"/>
                  <a:ea typeface="微軟正黑體" panose="020B0604030504040204" pitchFamily="34" charset="-120"/>
                </a:rPr>
                <a:t/>
              </a:r>
              <a:br>
                <a:rPr lang="en-US" altLang="zh-TW" sz="1800" b="0" dirty="0">
                  <a:latin typeface="微軟正黑體" panose="020B0604030504040204" pitchFamily="34" charset="-120"/>
                  <a:ea typeface="微軟正黑體" panose="020B0604030504040204" pitchFamily="34" charset="-120"/>
                </a:rPr>
              </a:br>
              <a:r>
                <a:rPr lang="en-US" altLang="zh-TW" sz="1800" b="0" dirty="0">
                  <a:latin typeface="微軟正黑體" panose="020B0604030504040204" pitchFamily="34" charset="-120"/>
                  <a:ea typeface="微軟正黑體" panose="020B0604030504040204" pitchFamily="34" charset="-120"/>
                </a:rPr>
                <a:t>Microsoft Word, Excel, PowerPoint, WordPerfect, PostScript, PDF(</a:t>
              </a:r>
              <a:r>
                <a:rPr lang="zh-CN" altLang="en-US" sz="1800" b="0" dirty="0">
                  <a:latin typeface="微軟正黑體" panose="020B0604030504040204" pitchFamily="34" charset="-120"/>
                  <a:ea typeface="微軟正黑體" panose="020B0604030504040204" pitchFamily="34" charset="-120"/>
                </a:rPr>
                <a:t>無加密、可辨識文字的</a:t>
              </a:r>
              <a:r>
                <a:rPr lang="en-US" altLang="zh-CN" sz="1800" b="0" dirty="0">
                  <a:latin typeface="微軟正黑體" panose="020B0604030504040204" pitchFamily="34" charset="-120"/>
                  <a:ea typeface="微軟正黑體" panose="020B0604030504040204" pitchFamily="34" charset="-120"/>
                </a:rPr>
                <a:t>PDF</a:t>
              </a:r>
              <a:r>
                <a:rPr lang="en-US" altLang="zh-TW" sz="1800" b="0" dirty="0">
                  <a:latin typeface="微軟正黑體" panose="020B0604030504040204" pitchFamily="34" charset="-120"/>
                  <a:ea typeface="微軟正黑體" panose="020B0604030504040204" pitchFamily="34" charset="-120"/>
                </a:rPr>
                <a:t>), HTML, RTF, </a:t>
              </a:r>
              <a:r>
                <a:rPr lang="en-US" altLang="zh-TW" sz="1800" b="0" dirty="0" err="1">
                  <a:latin typeface="微軟正黑體" panose="020B0604030504040204" pitchFamily="34" charset="-120"/>
                  <a:ea typeface="微軟正黑體" panose="020B0604030504040204" pitchFamily="34" charset="-120"/>
                </a:rPr>
                <a:t>OpenOffice</a:t>
              </a:r>
              <a:r>
                <a:rPr lang="en-US" altLang="zh-TW" sz="1800" b="0" dirty="0">
                  <a:latin typeface="微軟正黑體" panose="020B0604030504040204" pitchFamily="34" charset="-120"/>
                  <a:ea typeface="微軟正黑體" panose="020B0604030504040204" pitchFamily="34" charset="-120"/>
                </a:rPr>
                <a:t> (ODT), Hangul (HWP), Google Docs, </a:t>
              </a:r>
              <a:r>
                <a:rPr lang="zh-TW" altLang="en-US" sz="1800" b="0" dirty="0">
                  <a:latin typeface="微軟正黑體" panose="020B0604030504040204" pitchFamily="34" charset="-120"/>
                  <a:ea typeface="微軟正黑體" panose="020B0604030504040204" pitchFamily="34" charset="-120"/>
                </a:rPr>
                <a:t>和純文字</a:t>
              </a:r>
              <a:endParaRPr lang="zh-TW" altLang="en-US" b="0" dirty="0">
                <a:latin typeface="微軟正黑體" panose="020B0604030504040204" pitchFamily="34" charset="-120"/>
                <a:ea typeface="微軟正黑體" panose="020B0604030504040204" pitchFamily="34" charset="-120"/>
              </a:endParaRPr>
            </a:p>
          </p:txBody>
        </p:sp>
        <p:sp>
          <p:nvSpPr>
            <p:cNvPr id="7" name="手繪多邊形 6"/>
            <p:cNvSpPr/>
            <p:nvPr/>
          </p:nvSpPr>
          <p:spPr>
            <a:xfrm>
              <a:off x="117011" y="4216997"/>
              <a:ext cx="2302555" cy="606185"/>
            </a:xfrm>
            <a:custGeom>
              <a:avLst/>
              <a:gdLst>
                <a:gd name="connsiteX0" fmla="*/ 150831 w 1702946"/>
                <a:gd name="connsiteY0" fmla="*/ 0 h 904806"/>
                <a:gd name="connsiteX1" fmla="*/ 1552115 w 1702946"/>
                <a:gd name="connsiteY1" fmla="*/ 0 h 904806"/>
                <a:gd name="connsiteX2" fmla="*/ 1702946 w 1702946"/>
                <a:gd name="connsiteY2" fmla="*/ 150831 h 904806"/>
                <a:gd name="connsiteX3" fmla="*/ 1702946 w 1702946"/>
                <a:gd name="connsiteY3" fmla="*/ 904806 h 904806"/>
                <a:gd name="connsiteX4" fmla="*/ 1702946 w 1702946"/>
                <a:gd name="connsiteY4" fmla="*/ 904806 h 904806"/>
                <a:gd name="connsiteX5" fmla="*/ 0 w 1702946"/>
                <a:gd name="connsiteY5" fmla="*/ 904806 h 904806"/>
                <a:gd name="connsiteX6" fmla="*/ 0 w 1702946"/>
                <a:gd name="connsiteY6" fmla="*/ 904806 h 904806"/>
                <a:gd name="connsiteX7" fmla="*/ 0 w 1702946"/>
                <a:gd name="connsiteY7" fmla="*/ 150831 h 904806"/>
                <a:gd name="connsiteX8" fmla="*/ 150831 w 1702946"/>
                <a:gd name="connsiteY8" fmla="*/ 0 h 90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946" h="904806">
                  <a:moveTo>
                    <a:pt x="150831" y="0"/>
                  </a:moveTo>
                  <a:lnTo>
                    <a:pt x="1552115" y="0"/>
                  </a:lnTo>
                  <a:cubicBezTo>
                    <a:pt x="1635417" y="0"/>
                    <a:pt x="1702946" y="67529"/>
                    <a:pt x="1702946" y="150831"/>
                  </a:cubicBezTo>
                  <a:lnTo>
                    <a:pt x="1702946" y="904806"/>
                  </a:lnTo>
                  <a:lnTo>
                    <a:pt x="1702946" y="904806"/>
                  </a:lnTo>
                  <a:lnTo>
                    <a:pt x="0" y="904806"/>
                  </a:lnTo>
                  <a:lnTo>
                    <a:pt x="0" y="904806"/>
                  </a:lnTo>
                  <a:lnTo>
                    <a:pt x="0" y="150831"/>
                  </a:lnTo>
                  <a:cubicBezTo>
                    <a:pt x="0" y="67529"/>
                    <a:pt x="67529" y="0"/>
                    <a:pt x="150831" y="0"/>
                  </a:cubicBezTo>
                  <a:close/>
                </a:path>
              </a:pathLst>
            </a:custGeom>
          </p:spPr>
          <p:style>
            <a:lnRef idx="2">
              <a:schemeClr val="accent1">
                <a:shade val="50000"/>
                <a:hueOff val="529814"/>
                <a:satOff val="-13218"/>
                <a:lumOff val="46252"/>
                <a:alphaOff val="0"/>
              </a:schemeClr>
            </a:lnRef>
            <a:fillRef idx="1">
              <a:schemeClr val="accent1">
                <a:shade val="50000"/>
                <a:hueOff val="529814"/>
                <a:satOff val="-13218"/>
                <a:lumOff val="46252"/>
                <a:alphaOff val="0"/>
              </a:schemeClr>
            </a:fillRef>
            <a:effectRef idx="0">
              <a:schemeClr val="accent1">
                <a:shade val="50000"/>
                <a:hueOff val="529814"/>
                <a:satOff val="-13218"/>
                <a:lumOff val="46252"/>
                <a:alphaOff val="0"/>
              </a:schemeClr>
            </a:effectRef>
            <a:fontRef idx="minor">
              <a:schemeClr val="lt1"/>
            </a:fontRef>
          </p:style>
          <p:txBody>
            <a:bodyPr spcFirstLastPara="0" vert="horz" wrap="square" lIns="97517" tIns="97517" rIns="97517" bIns="53340" numCol="1" spcCol="1270" anchor="ctr" anchorCtr="0">
              <a:noAutofit/>
            </a:bodyPr>
            <a:lstStyle/>
            <a:p>
              <a:pPr lvl="0" algn="ctr" defTabSz="1422400">
                <a:lnSpc>
                  <a:spcPct val="90000"/>
                </a:lnSpc>
                <a:spcAft>
                  <a:spcPct val="35000"/>
                </a:spcAft>
              </a:pPr>
              <a:r>
                <a:rPr lang="zh-TW" altLang="en-US" b="0" dirty="0">
                  <a:solidFill>
                    <a:schemeClr val="tx1"/>
                  </a:solidFill>
                  <a:latin typeface="微軟正黑體" panose="020B0604030504040204" pitchFamily="34" charset="-120"/>
                  <a:ea typeface="微軟正黑體" panose="020B0604030504040204" pitchFamily="34" charset="-120"/>
                </a:rPr>
                <a:t>資料庫來源</a:t>
              </a:r>
            </a:p>
          </p:txBody>
        </p:sp>
        <p:sp>
          <p:nvSpPr>
            <p:cNvPr id="8" name="手繪多邊形 7"/>
            <p:cNvSpPr/>
            <p:nvPr/>
          </p:nvSpPr>
          <p:spPr>
            <a:xfrm>
              <a:off x="117010" y="4823182"/>
              <a:ext cx="8426487" cy="1596790"/>
            </a:xfrm>
            <a:custGeom>
              <a:avLst/>
              <a:gdLst>
                <a:gd name="connsiteX0" fmla="*/ 0 w 6549796"/>
                <a:gd name="connsiteY0" fmla="*/ 0 h 1809884"/>
                <a:gd name="connsiteX1" fmla="*/ 6549796 w 6549796"/>
                <a:gd name="connsiteY1" fmla="*/ 0 h 1809884"/>
                <a:gd name="connsiteX2" fmla="*/ 6549796 w 6549796"/>
                <a:gd name="connsiteY2" fmla="*/ 1809884 h 1809884"/>
                <a:gd name="connsiteX3" fmla="*/ 0 w 6549796"/>
                <a:gd name="connsiteY3" fmla="*/ 1809884 h 1809884"/>
                <a:gd name="connsiteX4" fmla="*/ 0 w 6549796"/>
                <a:gd name="connsiteY4" fmla="*/ 0 h 1809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796" h="1809884">
                  <a:moveTo>
                    <a:pt x="0" y="0"/>
                  </a:moveTo>
                  <a:lnTo>
                    <a:pt x="6549796" y="0"/>
                  </a:lnTo>
                  <a:lnTo>
                    <a:pt x="6549796" y="1809884"/>
                  </a:lnTo>
                  <a:lnTo>
                    <a:pt x="0" y="1809884"/>
                  </a:lnTo>
                  <a:lnTo>
                    <a:pt x="0" y="0"/>
                  </a:lnTo>
                  <a:close/>
                </a:path>
              </a:pathLst>
            </a:custGeom>
            <a:solidFill>
              <a:schemeClr val="bg1">
                <a:alpha val="7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t" anchorCtr="0">
              <a:noAutofit/>
            </a:bodyPr>
            <a:lstStyle/>
            <a:p>
              <a:pPr marL="257175" indent="-257175">
                <a:lnSpc>
                  <a:spcPct val="150000"/>
                </a:lnSpc>
                <a:buFont typeface="Arial" panose="020B0604020202020204" pitchFamily="34" charset="0"/>
                <a:buChar char="•"/>
              </a:pPr>
              <a:r>
                <a:rPr lang="zh-TW" altLang="en-US" sz="2000" b="0" dirty="0">
                  <a:solidFill>
                    <a:schemeClr val="tx1"/>
                  </a:solidFill>
                  <a:latin typeface="微軟正黑體" panose="020B0604030504040204" pitchFamily="34" charset="-120"/>
                  <a:ea typeface="微軟正黑體" panose="020B0604030504040204" pitchFamily="34" charset="-120"/>
                </a:rPr>
                <a:t>公開網頁資訊</a:t>
              </a:r>
              <a:endParaRPr lang="en-US" altLang="zh-TW" sz="2000" b="0" dirty="0">
                <a:solidFill>
                  <a:srgbClr val="0070C0"/>
                </a:solidFill>
                <a:latin typeface="微軟正黑體" panose="020B0604030504040204" pitchFamily="34" charset="-120"/>
                <a:ea typeface="微軟正黑體" panose="020B0604030504040204" pitchFamily="34" charset="-120"/>
              </a:endParaRPr>
            </a:p>
            <a:p>
              <a:pPr marL="257175" indent="-257175">
                <a:lnSpc>
                  <a:spcPct val="150000"/>
                </a:lnSpc>
                <a:buFont typeface="Arial" panose="020B0604020202020204" pitchFamily="34" charset="0"/>
                <a:buChar char="•"/>
              </a:pPr>
              <a:r>
                <a:rPr lang="zh-TW" altLang="en-US" sz="2000" b="0" dirty="0">
                  <a:solidFill>
                    <a:schemeClr val="tx1"/>
                  </a:solidFill>
                  <a:latin typeface="微軟正黑體" panose="020B0604030504040204" pitchFamily="34" charset="-120"/>
                  <a:ea typeface="微軟正黑體" panose="020B0604030504040204" pitchFamily="34" charset="-120"/>
                </a:rPr>
                <a:t>學生論文作業</a:t>
              </a:r>
              <a:endParaRPr lang="en-US" altLang="zh-TW" sz="1600" b="0" dirty="0">
                <a:solidFill>
                  <a:srgbClr val="0070C0"/>
                </a:solidFill>
                <a:latin typeface="微軟正黑體" panose="020B0604030504040204" pitchFamily="34" charset="-120"/>
                <a:ea typeface="微軟正黑體" panose="020B0604030504040204" pitchFamily="34" charset="-120"/>
              </a:endParaRPr>
            </a:p>
            <a:p>
              <a:pPr marL="257175" indent="-257175">
                <a:lnSpc>
                  <a:spcPct val="150000"/>
                </a:lnSpc>
                <a:buFont typeface="Arial" panose="020B0604020202020204" pitchFamily="34" charset="0"/>
                <a:buChar char="•"/>
              </a:pPr>
              <a:r>
                <a:rPr lang="zh-TW" altLang="en-US" sz="2000" b="0" dirty="0">
                  <a:solidFill>
                    <a:schemeClr val="tx1"/>
                  </a:solidFill>
                  <a:latin typeface="微軟正黑體" panose="020B0604030504040204" pitchFamily="34" charset="-120"/>
                  <a:ea typeface="微軟正黑體" panose="020B0604030504040204" pitchFamily="34" charset="-120"/>
                </a:rPr>
                <a:t>期刊雜誌</a:t>
              </a:r>
              <a:endParaRPr lang="en-US" altLang="zh-TW" sz="2000" b="0" dirty="0">
                <a:solidFill>
                  <a:srgbClr val="0070C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26841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029" y="0"/>
            <a:ext cx="7699942" cy="6858000"/>
          </a:xfrm>
          <a:prstGeom prst="rect">
            <a:avLst/>
          </a:prstGeom>
        </p:spPr>
      </p:pic>
      <p:sp>
        <p:nvSpPr>
          <p:cNvPr id="5" name="矩形 4"/>
          <p:cNvSpPr/>
          <p:nvPr/>
        </p:nvSpPr>
        <p:spPr>
          <a:xfrm>
            <a:off x="5041561" y="87787"/>
            <a:ext cx="4094838" cy="63138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r"/>
            <a:r>
              <a:rPr lang="en-US" altLang="zh-TW" sz="2769" dirty="0" err="1">
                <a:latin typeface="微軟正黑體" panose="020B0604030504040204" pitchFamily="34" charset="-120"/>
                <a:ea typeface="微軟正黑體" panose="020B0604030504040204" pitchFamily="34" charset="-120"/>
              </a:rPr>
              <a:t>Turnitin</a:t>
            </a:r>
            <a:endParaRPr lang="zh-TW" altLang="en-US" sz="2769" dirty="0">
              <a:latin typeface="微軟正黑體" panose="020B0604030504040204" pitchFamily="34" charset="-120"/>
              <a:ea typeface="微軟正黑體" panose="020B0604030504040204" pitchFamily="34" charset="-120"/>
            </a:endParaRPr>
          </a:p>
        </p:txBody>
      </p:sp>
      <p:sp>
        <p:nvSpPr>
          <p:cNvPr id="4" name="矩形 3"/>
          <p:cNvSpPr/>
          <p:nvPr/>
        </p:nvSpPr>
        <p:spPr>
          <a:xfrm>
            <a:off x="5456970" y="4625778"/>
            <a:ext cx="1275338" cy="68025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extLst>
      <p:ext uri="{BB962C8B-B14F-4D97-AF65-F5344CB8AC3E}">
        <p14:creationId xmlns:p14="http://schemas.microsoft.com/office/powerpoint/2010/main" val="2268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73" y="-1157"/>
            <a:ext cx="5326547" cy="6855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5041561" y="87787"/>
            <a:ext cx="4094838" cy="63138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r"/>
            <a:r>
              <a:rPr lang="en-US" altLang="zh-TW" sz="2769" dirty="0" err="1">
                <a:latin typeface="微軟正黑體" panose="020B0604030504040204" pitchFamily="34" charset="-120"/>
                <a:ea typeface="微軟正黑體" panose="020B0604030504040204" pitchFamily="34" charset="-120"/>
              </a:rPr>
              <a:t>Turnitin</a:t>
            </a:r>
            <a:endParaRPr lang="zh-TW" altLang="en-US" sz="2769" dirty="0">
              <a:latin typeface="微軟正黑體" panose="020B0604030504040204" pitchFamily="34" charset="-120"/>
              <a:ea typeface="微軟正黑體" panose="020B0604030504040204" pitchFamily="34" charset="-120"/>
            </a:endParaRPr>
          </a:p>
        </p:txBody>
      </p:sp>
      <p:cxnSp>
        <p:nvCxnSpPr>
          <p:cNvPr id="4" name="直線接點 3"/>
          <p:cNvCxnSpPr/>
          <p:nvPr/>
        </p:nvCxnSpPr>
        <p:spPr>
          <a:xfrm>
            <a:off x="1043267" y="5282824"/>
            <a:ext cx="14650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835401" y="6083772"/>
            <a:ext cx="1121489" cy="4499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7" name="文字版面配置區 5"/>
          <p:cNvSpPr txBox="1">
            <a:spLocks/>
          </p:cNvSpPr>
          <p:nvPr/>
        </p:nvSpPr>
        <p:spPr>
          <a:xfrm>
            <a:off x="5310521" y="4608492"/>
            <a:ext cx="3663647" cy="815494"/>
          </a:xfrm>
          <a:prstGeom prst="rect">
            <a:avLst/>
          </a:prstGeom>
          <a:solidFill>
            <a:schemeClr val="accent4">
              <a:lumMod val="40000"/>
              <a:lumOff val="60000"/>
            </a:schemeClr>
          </a:solidFill>
        </p:spPr>
        <p:txBody>
          <a:bodyPr/>
          <a:lstStyle>
            <a:lvl1pPr marL="171455" indent="-171455"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3" indent="-171455"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2" indent="-171455"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8"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kumimoji="0" lang="zh-TW" altLang="en-US" sz="2000" b="0" dirty="0">
                <a:latin typeface="微軟正黑體" panose="020B0604030504040204" pitchFamily="34" charset="-120"/>
                <a:ea typeface="微軟正黑體" panose="020B0604030504040204" pitchFamily="34" charset="-120"/>
              </a:rPr>
              <a:t>資料驗證務必使用學校信箱為申請帳號</a:t>
            </a:r>
          </a:p>
        </p:txBody>
      </p:sp>
      <p:grpSp>
        <p:nvGrpSpPr>
          <p:cNvPr id="8" name="群組 7"/>
          <p:cNvGrpSpPr/>
          <p:nvPr/>
        </p:nvGrpSpPr>
        <p:grpSpPr>
          <a:xfrm>
            <a:off x="3630949" y="1132126"/>
            <a:ext cx="5505450" cy="2990850"/>
            <a:chOff x="676275" y="1781175"/>
            <a:chExt cx="5505450" cy="2990850"/>
          </a:xfrm>
        </p:grpSpPr>
        <p:pic>
          <p:nvPicPr>
            <p:cNvPr id="9" name="內容版面配置區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75" y="1781175"/>
              <a:ext cx="5505450" cy="2990850"/>
            </a:xfrm>
            <a:prstGeom prst="rect">
              <a:avLst/>
            </a:prstGeom>
          </p:spPr>
        </p:pic>
        <p:sp>
          <p:nvSpPr>
            <p:cNvPr id="10" name="文字版面配置區 5"/>
            <p:cNvSpPr txBox="1">
              <a:spLocks/>
            </p:cNvSpPr>
            <p:nvPr/>
          </p:nvSpPr>
          <p:spPr>
            <a:xfrm>
              <a:off x="3261106" y="2854197"/>
              <a:ext cx="2758388" cy="1035877"/>
            </a:xfrm>
            <a:prstGeom prst="rect">
              <a:avLst/>
            </a:prstGeom>
            <a:noFill/>
          </p:spPr>
          <p:txBody>
            <a:bodyPr/>
            <a:lstStyle>
              <a:lvl1pPr marL="171455" indent="-171455"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3" indent="-171455"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2" indent="-171455"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8"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kumimoji="0" lang="zh-TW" altLang="en-US" b="0" dirty="0">
                  <a:solidFill>
                    <a:srgbClr val="FF0000"/>
                  </a:solidFill>
                  <a:latin typeface="微軟正黑體" panose="020B0604030504040204" pitchFamily="34" charset="-120"/>
                  <a:ea typeface="微軟正黑體" panose="020B0604030504040204" pitchFamily="34" charset="-120"/>
                </a:rPr>
                <a:t>學號</a:t>
              </a:r>
              <a:r>
                <a:rPr kumimoji="0" lang="en-US" altLang="zh-TW" b="0" dirty="0">
                  <a:solidFill>
                    <a:srgbClr val="FF0000"/>
                  </a:solidFill>
                  <a:latin typeface="微軟正黑體" panose="020B0604030504040204" pitchFamily="34" charset="-120"/>
                  <a:ea typeface="微軟正黑體" panose="020B0604030504040204" pitchFamily="34" charset="-120"/>
                </a:rPr>
                <a:t>+00</a:t>
              </a:r>
            </a:p>
            <a:p>
              <a:pPr marL="0" indent="0" fontAlgn="auto">
                <a:spcAft>
                  <a:spcPts val="0"/>
                </a:spcAft>
                <a:buNone/>
              </a:pPr>
              <a:r>
                <a:rPr kumimoji="0" lang="zh-TW" altLang="en-US" b="0" dirty="0">
                  <a:solidFill>
                    <a:srgbClr val="FF0000"/>
                  </a:solidFill>
                  <a:latin typeface="微軟正黑體" panose="020B0604030504040204" pitchFamily="34" charset="-120"/>
                  <a:ea typeface="微軟正黑體" panose="020B0604030504040204" pitchFamily="34" charset="-120"/>
                </a:rPr>
                <a:t>身分證後</a:t>
              </a:r>
              <a:r>
                <a:rPr kumimoji="0" lang="en-US" altLang="zh-TW" b="0" dirty="0">
                  <a:solidFill>
                    <a:srgbClr val="FF0000"/>
                  </a:solidFill>
                  <a:latin typeface="微軟正黑體" panose="020B0604030504040204" pitchFamily="34" charset="-120"/>
                  <a:ea typeface="微軟正黑體" panose="020B0604030504040204" pitchFamily="34" charset="-120"/>
                </a:rPr>
                <a:t>4</a:t>
              </a:r>
              <a:r>
                <a:rPr kumimoji="0" lang="zh-TW" altLang="en-US" b="0" dirty="0">
                  <a:solidFill>
                    <a:srgbClr val="FF0000"/>
                  </a:solidFill>
                  <a:latin typeface="微軟正黑體" panose="020B0604030504040204" pitchFamily="34" charset="-120"/>
                  <a:ea typeface="微軟正黑體" panose="020B0604030504040204" pitchFamily="34" charset="-120"/>
                </a:rPr>
                <a:t>碼</a:t>
              </a:r>
            </a:p>
          </p:txBody>
        </p:sp>
      </p:grpSp>
    </p:spTree>
    <p:extLst>
      <p:ext uri="{BB962C8B-B14F-4D97-AF65-F5344CB8AC3E}">
        <p14:creationId xmlns:p14="http://schemas.microsoft.com/office/powerpoint/2010/main" val="58268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41561" y="87787"/>
            <a:ext cx="4094838" cy="631385"/>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r"/>
            <a:r>
              <a:rPr lang="zh-TW" altLang="en-US" sz="2769" dirty="0">
                <a:latin typeface="微軟正黑體" panose="020B0604030504040204" pitchFamily="34" charset="-120"/>
                <a:ea typeface="微軟正黑體" panose="020B0604030504040204" pitchFamily="34" charset="-120"/>
              </a:rPr>
              <a:t>學校信箱</a:t>
            </a:r>
          </a:p>
        </p:txBody>
      </p:sp>
      <p:sp>
        <p:nvSpPr>
          <p:cNvPr id="4" name="文字版面配置區 5"/>
          <p:cNvSpPr txBox="1">
            <a:spLocks/>
          </p:cNvSpPr>
          <p:nvPr/>
        </p:nvSpPr>
        <p:spPr>
          <a:xfrm>
            <a:off x="599539" y="1373515"/>
            <a:ext cx="7145968" cy="412254"/>
          </a:xfrm>
          <a:prstGeom prst="rect">
            <a:avLst/>
          </a:prstGeom>
          <a:solidFill>
            <a:schemeClr val="accent4">
              <a:lumMod val="40000"/>
              <a:lumOff val="60000"/>
            </a:schemeClr>
          </a:solidFill>
        </p:spPr>
        <p:txBody>
          <a:bodyPr/>
          <a:lstStyle>
            <a:lvl1pPr marL="171455" indent="-171455"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3" indent="-171455"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2" indent="-171455"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8"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kumimoji="0" lang="zh-TW" altLang="en-US" sz="2000" b="0" dirty="0">
                <a:latin typeface="微軟正黑體" panose="020B0604030504040204" pitchFamily="34" charset="-120"/>
                <a:ea typeface="微軟正黑體" panose="020B0604030504040204" pitchFamily="34" charset="-120"/>
              </a:rPr>
              <a:t>每位東大在學學生都有兩組學校信箱可以使用</a:t>
            </a:r>
            <a:endParaRPr kumimoji="0" lang="en-US" altLang="zh-TW" sz="2000" b="0" dirty="0">
              <a:latin typeface="微軟正黑體" panose="020B0604030504040204" pitchFamily="34" charset="-120"/>
              <a:ea typeface="微軟正黑體" panose="020B0604030504040204" pitchFamily="34" charset="-120"/>
            </a:endParaRPr>
          </a:p>
        </p:txBody>
      </p:sp>
      <p:sp>
        <p:nvSpPr>
          <p:cNvPr id="7" name="圓角矩形 6"/>
          <p:cNvSpPr/>
          <p:nvPr/>
        </p:nvSpPr>
        <p:spPr>
          <a:xfrm>
            <a:off x="384925" y="1860894"/>
            <a:ext cx="4064777" cy="47729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US" altLang="zh-TW" dirty="0" err="1"/>
              <a:t>WebMail</a:t>
            </a:r>
            <a:endParaRPr lang="en-US" altLang="zh-TW" dirty="0"/>
          </a:p>
          <a:p>
            <a:pPr algn="ctr"/>
            <a:r>
              <a:rPr kumimoji="0" lang="en-US" altLang="zh-TW" b="0" dirty="0">
                <a:latin typeface="微軟正黑體" panose="020B0604030504040204" pitchFamily="34" charset="-120"/>
                <a:ea typeface="微軟正黑體" panose="020B0604030504040204" pitchFamily="34" charset="-120"/>
              </a:rPr>
              <a:t>@ms11</a:t>
            </a:r>
            <a:r>
              <a:rPr kumimoji="0" lang="zh-TW" altLang="en-US" b="0" dirty="0">
                <a:latin typeface="微軟正黑體" panose="020B0604030504040204" pitchFamily="34" charset="-120"/>
                <a:ea typeface="微軟正黑體" panose="020B0604030504040204" pitchFamily="34" charset="-120"/>
              </a:rPr>
              <a:t>*</a:t>
            </a:r>
            <a:r>
              <a:rPr kumimoji="0" lang="en-US" altLang="zh-TW" b="0" dirty="0">
                <a:latin typeface="微軟正黑體" panose="020B0604030504040204" pitchFamily="34" charset="-120"/>
                <a:ea typeface="微軟正黑體" panose="020B0604030504040204" pitchFamily="34" charset="-120"/>
              </a:rPr>
              <a:t>.nttu.edu.tw</a:t>
            </a:r>
          </a:p>
          <a:p>
            <a:pPr algn="ctr"/>
            <a:r>
              <a:rPr lang="en-US" altLang="zh-TW" sz="1800" dirty="0">
                <a:solidFill>
                  <a:srgbClr val="54AC63"/>
                </a:solidFill>
                <a:latin typeface="微軟正黑體" panose="020B0604030504040204" pitchFamily="34" charset="-120"/>
                <a:ea typeface="微軟正黑體" panose="020B0604030504040204" pitchFamily="34" charset="-120"/>
              </a:rPr>
              <a:t>110</a:t>
            </a:r>
            <a:r>
              <a:rPr lang="zh-TW" altLang="en-US" sz="1800" dirty="0">
                <a:solidFill>
                  <a:srgbClr val="54AC63"/>
                </a:solidFill>
                <a:latin typeface="微軟正黑體" panose="020B0604030504040204" pitchFamily="34" charset="-120"/>
                <a:ea typeface="微軟正黑體" panose="020B0604030504040204" pitchFamily="34" charset="-120"/>
              </a:rPr>
              <a:t>學年</a:t>
            </a:r>
            <a:r>
              <a:rPr lang="en-US" altLang="zh-TW" sz="1800" dirty="0">
                <a:solidFill>
                  <a:srgbClr val="54AC63"/>
                </a:solidFill>
                <a:latin typeface="微軟正黑體" panose="020B0604030504040204" pitchFamily="34" charset="-120"/>
                <a:ea typeface="微軟正黑體" panose="020B0604030504040204" pitchFamily="34" charset="-120"/>
              </a:rPr>
              <a:t>(</a:t>
            </a:r>
            <a:r>
              <a:rPr lang="zh-TW" altLang="en-US" sz="1800" dirty="0">
                <a:solidFill>
                  <a:srgbClr val="54AC63"/>
                </a:solidFill>
                <a:latin typeface="微軟正黑體" panose="020B0604030504040204" pitchFamily="34" charset="-120"/>
                <a:ea typeface="微軟正黑體" panose="020B0604030504040204" pitchFamily="34" charset="-120"/>
              </a:rPr>
              <a:t>含</a:t>
            </a:r>
            <a:r>
              <a:rPr lang="en-US" altLang="zh-TW" sz="1800" dirty="0">
                <a:solidFill>
                  <a:srgbClr val="54AC63"/>
                </a:solidFill>
                <a:latin typeface="微軟正黑體" panose="020B0604030504040204" pitchFamily="34" charset="-120"/>
                <a:ea typeface="微軟正黑體" panose="020B0604030504040204" pitchFamily="34" charset="-120"/>
              </a:rPr>
              <a:t>)</a:t>
            </a:r>
            <a:r>
              <a:rPr lang="zh-TW" altLang="en-US" sz="1800" dirty="0">
                <a:solidFill>
                  <a:srgbClr val="54AC63"/>
                </a:solidFill>
                <a:latin typeface="微軟正黑體" panose="020B0604030504040204" pitchFamily="34" charset="-120"/>
                <a:ea typeface="微軟正黑體" panose="020B0604030504040204" pitchFamily="34" charset="-120"/>
              </a:rPr>
              <a:t>後入學，帳號統一為</a:t>
            </a:r>
            <a:endParaRPr lang="en-US" altLang="zh-TW" sz="1800" dirty="0">
              <a:solidFill>
                <a:srgbClr val="54AC63"/>
              </a:solidFill>
              <a:latin typeface="微軟正黑體" panose="020B0604030504040204" pitchFamily="34" charset="-120"/>
              <a:ea typeface="微軟正黑體" panose="020B0604030504040204" pitchFamily="34" charset="-120"/>
            </a:endParaRPr>
          </a:p>
          <a:p>
            <a:pPr algn="ctr"/>
            <a:r>
              <a:rPr lang="en-US" altLang="zh-TW" sz="1800" dirty="0">
                <a:solidFill>
                  <a:srgbClr val="54AC63"/>
                </a:solidFill>
                <a:latin typeface="微軟正黑體" panose="020B0604030504040204" pitchFamily="34" charset="-120"/>
                <a:ea typeface="微軟正黑體" panose="020B0604030504040204" pitchFamily="34" charset="-120"/>
              </a:rPr>
              <a:t>u+</a:t>
            </a:r>
            <a:r>
              <a:rPr lang="zh-TW" altLang="en-US" sz="1800" dirty="0">
                <a:solidFill>
                  <a:srgbClr val="54AC63"/>
                </a:solidFill>
                <a:latin typeface="微軟正黑體" panose="020B0604030504040204" pitchFamily="34" charset="-120"/>
                <a:ea typeface="微軟正黑體" panose="020B0604030504040204" pitchFamily="34" charset="-120"/>
              </a:rPr>
              <a:t>學號</a:t>
            </a:r>
            <a:endParaRPr lang="en-US" altLang="zh-TW" sz="1800" dirty="0">
              <a:solidFill>
                <a:srgbClr val="54AC63"/>
              </a:solidFill>
              <a:latin typeface="微軟正黑體" panose="020B0604030504040204" pitchFamily="34" charset="-120"/>
              <a:ea typeface="微軟正黑體" panose="020B0604030504040204" pitchFamily="34" charset="-120"/>
            </a:endParaRPr>
          </a:p>
          <a:p>
            <a:r>
              <a:rPr lang="en-US" altLang="zh-TW" sz="1600" b="0" dirty="0">
                <a:solidFill>
                  <a:schemeClr val="tx1"/>
                </a:solidFill>
                <a:latin typeface="微軟正黑體" panose="020B0604030504040204" pitchFamily="34" charset="-120"/>
                <a:ea typeface="微軟正黑體" panose="020B0604030504040204" pitchFamily="34" charset="-120"/>
              </a:rPr>
              <a:t>109</a:t>
            </a:r>
            <a:r>
              <a:rPr lang="zh-TW" altLang="en-US" sz="1600" b="0" dirty="0">
                <a:solidFill>
                  <a:schemeClr val="tx1"/>
                </a:solidFill>
                <a:latin typeface="微軟正黑體" panose="020B0604030504040204" pitchFamily="34" charset="-120"/>
                <a:ea typeface="微軟正黑體" panose="020B0604030504040204" pitchFamily="34" charset="-120"/>
              </a:rPr>
              <a:t>學年前入學：</a:t>
            </a:r>
            <a:endParaRPr lang="en-US" altLang="zh-TW" sz="1600" b="0" dirty="0">
              <a:solidFill>
                <a:schemeClr val="tx1"/>
              </a:solidFill>
              <a:latin typeface="微軟正黑體" panose="020B0604030504040204" pitchFamily="34" charset="-120"/>
              <a:ea typeface="微軟正黑體" panose="020B0604030504040204" pitchFamily="34" charset="-120"/>
            </a:endParaRPr>
          </a:p>
          <a:p>
            <a:r>
              <a:rPr lang="zh-TW" altLang="en-US" sz="1600" b="0" dirty="0">
                <a:solidFill>
                  <a:schemeClr val="tx1"/>
                </a:solidFill>
                <a:latin typeface="微軟正黑體" panose="020B0604030504040204" pitchFamily="34" charset="-120"/>
                <a:ea typeface="微軟正黑體" panose="020B0604030504040204" pitchFamily="34" charset="-120"/>
              </a:rPr>
              <a:t>大學部：學號前加ｕ </a:t>
            </a:r>
            <a:r>
              <a:rPr lang="en-US" altLang="zh-TW" sz="1600" b="0" dirty="0">
                <a:solidFill>
                  <a:schemeClr val="tx1"/>
                </a:solidFill>
                <a:latin typeface="微軟正黑體" panose="020B0604030504040204" pitchFamily="34" charset="-120"/>
                <a:ea typeface="微軟正黑體" panose="020B0604030504040204" pitchFamily="34" charset="-120"/>
              </a:rPr>
              <a:t>(</a:t>
            </a:r>
            <a:r>
              <a:rPr lang="zh-TW" altLang="en-US" sz="1600" b="0" dirty="0">
                <a:solidFill>
                  <a:schemeClr val="tx1"/>
                </a:solidFill>
                <a:latin typeface="微軟正黑體" panose="020B0604030504040204" pitchFamily="34" charset="-120"/>
                <a:ea typeface="微軟正黑體" panose="020B0604030504040204" pitchFamily="34" charset="-120"/>
              </a:rPr>
              <a:t>例：</a:t>
            </a:r>
            <a:r>
              <a:rPr lang="en-US" altLang="zh-TW" sz="1600" b="0" dirty="0">
                <a:solidFill>
                  <a:schemeClr val="tx1"/>
                </a:solidFill>
                <a:latin typeface="微軟正黑體" panose="020B0604030504040204" pitchFamily="34" charset="-120"/>
                <a:ea typeface="微軟正黑體" panose="020B0604030504040204" pitchFamily="34" charset="-120"/>
              </a:rPr>
              <a:t>u10501001)</a:t>
            </a:r>
            <a:br>
              <a:rPr lang="en-US" altLang="zh-TW" sz="1600" b="0" dirty="0">
                <a:solidFill>
                  <a:schemeClr val="tx1"/>
                </a:solidFill>
                <a:latin typeface="微軟正黑體" panose="020B0604030504040204" pitchFamily="34" charset="-120"/>
                <a:ea typeface="微軟正黑體" panose="020B0604030504040204" pitchFamily="34" charset="-120"/>
              </a:rPr>
            </a:br>
            <a:r>
              <a:rPr lang="zh-TW" altLang="en-US" sz="1600" b="0" dirty="0">
                <a:solidFill>
                  <a:schemeClr val="tx1"/>
                </a:solidFill>
                <a:latin typeface="微軟正黑體" panose="020B0604030504040204" pitchFamily="34" charset="-120"/>
                <a:ea typeface="微軟正黑體" panose="020B0604030504040204" pitchFamily="34" charset="-120"/>
              </a:rPr>
              <a:t>研究所：學號前加 </a:t>
            </a:r>
            <a:r>
              <a:rPr lang="en-US" altLang="zh-TW" sz="1600" b="0" dirty="0">
                <a:solidFill>
                  <a:schemeClr val="tx1"/>
                </a:solidFill>
                <a:latin typeface="微軟正黑體" panose="020B0604030504040204" pitchFamily="34" charset="-120"/>
                <a:ea typeface="微軟正黑體" panose="020B0604030504040204" pitchFamily="34" charset="-120"/>
              </a:rPr>
              <a:t>g (</a:t>
            </a:r>
            <a:r>
              <a:rPr lang="zh-TW" altLang="en-US" sz="1600" b="0" dirty="0">
                <a:solidFill>
                  <a:schemeClr val="tx1"/>
                </a:solidFill>
                <a:latin typeface="微軟正黑體" panose="020B0604030504040204" pitchFamily="34" charset="-120"/>
                <a:ea typeface="微軟正黑體" panose="020B0604030504040204" pitchFamily="34" charset="-120"/>
              </a:rPr>
              <a:t>例：</a:t>
            </a:r>
            <a:r>
              <a:rPr lang="en-US" altLang="zh-TW" sz="1600" b="0" dirty="0">
                <a:solidFill>
                  <a:schemeClr val="tx1"/>
                </a:solidFill>
                <a:latin typeface="微軟正黑體" panose="020B0604030504040204" pitchFamily="34" charset="-120"/>
                <a:ea typeface="微軟正黑體" panose="020B0604030504040204" pitchFamily="34" charset="-120"/>
              </a:rPr>
              <a:t>g10501001)</a:t>
            </a:r>
            <a:br>
              <a:rPr lang="en-US" altLang="zh-TW" sz="1600" b="0" dirty="0">
                <a:solidFill>
                  <a:schemeClr val="tx1"/>
                </a:solidFill>
                <a:latin typeface="微軟正黑體" panose="020B0604030504040204" pitchFamily="34" charset="-120"/>
                <a:ea typeface="微軟正黑體" panose="020B0604030504040204" pitchFamily="34" charset="-120"/>
              </a:rPr>
            </a:br>
            <a:r>
              <a:rPr lang="zh-TW" altLang="en-US" sz="1600" b="0" dirty="0">
                <a:solidFill>
                  <a:schemeClr val="tx1"/>
                </a:solidFill>
                <a:latin typeface="微軟正黑體" panose="020B0604030504040204" pitchFamily="34" charset="-120"/>
                <a:ea typeface="微軟正黑體" panose="020B0604030504040204" pitchFamily="34" charset="-120"/>
              </a:rPr>
              <a:t>進修部：學號前加 </a:t>
            </a:r>
            <a:r>
              <a:rPr lang="en-US" altLang="zh-TW" sz="1600" b="0" dirty="0">
                <a:solidFill>
                  <a:schemeClr val="tx1"/>
                </a:solidFill>
                <a:latin typeface="微軟正黑體" panose="020B0604030504040204" pitchFamily="34" charset="-120"/>
                <a:ea typeface="微軟正黑體" panose="020B0604030504040204" pitchFamily="34" charset="-120"/>
              </a:rPr>
              <a:t>b (</a:t>
            </a:r>
            <a:r>
              <a:rPr lang="zh-TW" altLang="en-US" sz="1600" b="0" dirty="0">
                <a:solidFill>
                  <a:schemeClr val="tx1"/>
                </a:solidFill>
                <a:latin typeface="微軟正黑體" panose="020B0604030504040204" pitchFamily="34" charset="-120"/>
                <a:ea typeface="微軟正黑體" panose="020B0604030504040204" pitchFamily="34" charset="-120"/>
              </a:rPr>
              <a:t>例：</a:t>
            </a:r>
            <a:r>
              <a:rPr lang="en-US" altLang="zh-TW" sz="1600" b="0" dirty="0">
                <a:solidFill>
                  <a:schemeClr val="tx1"/>
                </a:solidFill>
                <a:latin typeface="微軟正黑體" panose="020B0604030504040204" pitchFamily="34" charset="-120"/>
                <a:ea typeface="微軟正黑體" panose="020B0604030504040204" pitchFamily="34" charset="-120"/>
              </a:rPr>
              <a:t>b10501001)</a:t>
            </a:r>
            <a:endParaRPr lang="zh-TW" altLang="en-US" sz="1600" b="0" dirty="0">
              <a:solidFill>
                <a:schemeClr val="tx1"/>
              </a:solidFill>
              <a:latin typeface="微軟正黑體" panose="020B0604030504040204" pitchFamily="34" charset="-120"/>
              <a:ea typeface="微軟正黑體" panose="020B0604030504040204" pitchFamily="34" charset="-120"/>
            </a:endParaRPr>
          </a:p>
          <a:p>
            <a:endParaRPr lang="en-US" altLang="zh-TW" sz="1600" b="0" dirty="0">
              <a:solidFill>
                <a:schemeClr val="tx1"/>
              </a:solidFill>
              <a:latin typeface="微軟正黑體" panose="020B0604030504040204" pitchFamily="34" charset="-120"/>
              <a:ea typeface="微軟正黑體" panose="020B0604030504040204" pitchFamily="34" charset="-120"/>
            </a:endParaRPr>
          </a:p>
          <a:p>
            <a:r>
              <a:rPr lang="zh-TW" altLang="en-US" sz="1600" b="0" dirty="0">
                <a:solidFill>
                  <a:schemeClr val="tx1"/>
                </a:solidFill>
                <a:latin typeface="微軟正黑體" panose="020B0604030504040204" pitchFamily="34" charset="-120"/>
                <a:ea typeface="微軟正黑體" panose="020B0604030504040204" pitchFamily="34" charset="-120"/>
              </a:rPr>
              <a:t>完整帳號為：</a:t>
            </a:r>
            <a:br>
              <a:rPr lang="zh-TW" altLang="en-US" sz="1600" b="0" dirty="0">
                <a:solidFill>
                  <a:schemeClr val="tx1"/>
                </a:solidFill>
                <a:latin typeface="微軟正黑體" panose="020B0604030504040204" pitchFamily="34" charset="-120"/>
                <a:ea typeface="微軟正黑體" panose="020B0604030504040204" pitchFamily="34" charset="-120"/>
              </a:rPr>
            </a:br>
            <a:r>
              <a:rPr lang="zh-TW" altLang="en-US" sz="1600" b="0" dirty="0">
                <a:solidFill>
                  <a:schemeClr val="tx1"/>
                </a:solidFill>
                <a:latin typeface="微軟正黑體" panose="020B0604030504040204" pitchFamily="34" charset="-120"/>
                <a:ea typeface="微軟正黑體" panose="020B0604030504040204" pitchFamily="34" charset="-120"/>
              </a:rPr>
              <a:t>帳號＠</a:t>
            </a:r>
            <a:r>
              <a:rPr lang="en-US" altLang="zh-TW" sz="1600" b="0" dirty="0">
                <a:solidFill>
                  <a:schemeClr val="tx1"/>
                </a:solidFill>
                <a:latin typeface="微軟正黑體" panose="020B0604030504040204" pitchFamily="34" charset="-120"/>
                <a:ea typeface="微軟正黑體" panose="020B0604030504040204" pitchFamily="34" charset="-120"/>
              </a:rPr>
              <a:t>ms112.nttu.edu.tw</a:t>
            </a:r>
            <a:r>
              <a:rPr lang="zh-TW" altLang="en-US" sz="1600" b="0" dirty="0">
                <a:solidFill>
                  <a:schemeClr val="tx1"/>
                </a:solidFill>
                <a:latin typeface="微軟正黑體" panose="020B0604030504040204" pitchFamily="34" charset="-120"/>
                <a:ea typeface="微軟正黑體" panose="020B0604030504040204" pitchFamily="34" charset="-120"/>
              </a:rPr>
              <a:t>　　（</a:t>
            </a:r>
            <a:r>
              <a:rPr lang="en-US" altLang="zh-TW" sz="1600" b="0" dirty="0">
                <a:solidFill>
                  <a:schemeClr val="tx1"/>
                </a:solidFill>
                <a:latin typeface="微軟正黑體" panose="020B0604030504040204" pitchFamily="34" charset="-120"/>
                <a:ea typeface="微軟正黑體" panose="020B0604030504040204" pitchFamily="34" charset="-120"/>
              </a:rPr>
              <a:t>ms112</a:t>
            </a:r>
            <a:r>
              <a:rPr lang="zh-TW" altLang="en-US" sz="1600" b="0" dirty="0">
                <a:solidFill>
                  <a:schemeClr val="tx1"/>
                </a:solidFill>
                <a:latin typeface="微軟正黑體" panose="020B0604030504040204" pitchFamily="34" charset="-120"/>
                <a:ea typeface="微軟正黑體" panose="020B0604030504040204" pitchFamily="34" charset="-120"/>
              </a:rPr>
              <a:t>是</a:t>
            </a:r>
            <a:r>
              <a:rPr lang="en-US" altLang="zh-TW" sz="1600" b="0" dirty="0">
                <a:solidFill>
                  <a:schemeClr val="tx1"/>
                </a:solidFill>
                <a:latin typeface="微軟正黑體" panose="020B0604030504040204" pitchFamily="34" charset="-120"/>
                <a:ea typeface="微軟正黑體" panose="020B0604030504040204" pitchFamily="34" charset="-120"/>
              </a:rPr>
              <a:t>112</a:t>
            </a:r>
            <a:r>
              <a:rPr lang="zh-TW" altLang="en-US" sz="1600" b="0" dirty="0">
                <a:solidFill>
                  <a:schemeClr val="tx1"/>
                </a:solidFill>
                <a:latin typeface="微軟正黑體" panose="020B0604030504040204" pitchFamily="34" charset="-120"/>
                <a:ea typeface="微軟正黑體" panose="020B0604030504040204" pitchFamily="34" charset="-120"/>
              </a:rPr>
              <a:t>學年入學）</a:t>
            </a:r>
            <a:br>
              <a:rPr lang="zh-TW" altLang="en-US" sz="1600" b="0" dirty="0">
                <a:solidFill>
                  <a:schemeClr val="tx1"/>
                </a:solidFill>
                <a:latin typeface="微軟正黑體" panose="020B0604030504040204" pitchFamily="34" charset="-120"/>
                <a:ea typeface="微軟正黑體" panose="020B0604030504040204" pitchFamily="34" charset="-120"/>
              </a:rPr>
            </a:br>
            <a:r>
              <a:rPr lang="zh-TW" altLang="en-US" sz="1600" b="0" dirty="0">
                <a:solidFill>
                  <a:schemeClr val="tx1"/>
                </a:solidFill>
                <a:latin typeface="微軟正黑體" panose="020B0604030504040204" pitchFamily="34" charset="-120"/>
                <a:ea typeface="微軟正黑體" panose="020B0604030504040204" pitchFamily="34" charset="-120"/>
              </a:rPr>
              <a:t>如大學部：</a:t>
            </a:r>
            <a:r>
              <a:rPr lang="en-US" altLang="zh-TW" sz="1600" b="0" dirty="0">
                <a:solidFill>
                  <a:schemeClr val="tx1"/>
                </a:solidFill>
                <a:latin typeface="微軟正黑體" panose="020B0604030504040204" pitchFamily="34" charset="-120"/>
                <a:ea typeface="微軟正黑體" panose="020B0604030504040204" pitchFamily="34" charset="-120"/>
              </a:rPr>
              <a:t>u11201001@ms112.nttu.edu.tw</a:t>
            </a:r>
          </a:p>
          <a:p>
            <a:r>
              <a:rPr lang="zh-TW" altLang="en-US" sz="1600" dirty="0">
                <a:solidFill>
                  <a:srgbClr val="54AC63"/>
                </a:solidFill>
                <a:latin typeface="微軟正黑體" panose="020B0604030504040204" pitchFamily="34" charset="-120"/>
                <a:ea typeface="微軟正黑體" panose="020B0604030504040204" pitchFamily="34" charset="-120"/>
              </a:rPr>
              <a:t>預設密碼：身分證字號後四碼加出生月日四碼</a:t>
            </a:r>
            <a:endParaRPr lang="en-US" altLang="zh-TW" sz="1600" dirty="0">
              <a:solidFill>
                <a:srgbClr val="54AC63"/>
              </a:solidFill>
              <a:latin typeface="微軟正黑體" panose="020B0604030504040204" pitchFamily="34" charset="-120"/>
              <a:ea typeface="微軟正黑體" panose="020B0604030504040204" pitchFamily="34" charset="-120"/>
            </a:endParaRPr>
          </a:p>
          <a:p>
            <a:pPr algn="ctr"/>
            <a:endParaRPr lang="zh-TW" altLang="en-US" dirty="0"/>
          </a:p>
        </p:txBody>
      </p:sp>
      <p:sp>
        <p:nvSpPr>
          <p:cNvPr id="14" name="圓角矩形 13"/>
          <p:cNvSpPr/>
          <p:nvPr/>
        </p:nvSpPr>
        <p:spPr>
          <a:xfrm>
            <a:off x="4668619" y="1860894"/>
            <a:ext cx="3905026" cy="446227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t"/>
          <a:lstStyle/>
          <a:p>
            <a:pPr marL="0" indent="0" fontAlgn="auto">
              <a:spcAft>
                <a:spcPts val="0"/>
              </a:spcAft>
              <a:buNone/>
            </a:pPr>
            <a:endParaRPr kumimoji="0" lang="en-US" altLang="zh-TW" b="0" dirty="0">
              <a:latin typeface="微軟正黑體" panose="020B0604030504040204" pitchFamily="34" charset="-120"/>
              <a:ea typeface="微軟正黑體" panose="020B0604030504040204" pitchFamily="34" charset="-120"/>
            </a:endParaRPr>
          </a:p>
          <a:p>
            <a:pPr marL="0" indent="0" fontAlgn="auto">
              <a:spcAft>
                <a:spcPts val="0"/>
              </a:spcAft>
              <a:buNone/>
            </a:pPr>
            <a:endParaRPr kumimoji="0" lang="en-US" altLang="zh-TW" b="0" dirty="0">
              <a:latin typeface="微軟正黑體" panose="020B0604030504040204" pitchFamily="34" charset="-120"/>
              <a:ea typeface="微軟正黑體" panose="020B0604030504040204" pitchFamily="34" charset="-120"/>
            </a:endParaRPr>
          </a:p>
          <a:p>
            <a:pPr marL="0" indent="0" algn="ctr" fontAlgn="auto">
              <a:spcAft>
                <a:spcPts val="0"/>
              </a:spcAft>
              <a:buNone/>
            </a:pPr>
            <a:r>
              <a:rPr kumimoji="0" lang="en-US" altLang="zh-TW" dirty="0">
                <a:latin typeface="微軟正黑體" panose="020B0604030504040204" pitchFamily="34" charset="-120"/>
                <a:ea typeface="微軟正黑體" panose="020B0604030504040204" pitchFamily="34" charset="-120"/>
              </a:rPr>
              <a:t>Gmail</a:t>
            </a:r>
          </a:p>
          <a:p>
            <a:pPr marL="0" indent="0" algn="ctr" fontAlgn="auto">
              <a:spcAft>
                <a:spcPts val="0"/>
              </a:spcAft>
              <a:buNone/>
            </a:pPr>
            <a:r>
              <a:rPr kumimoji="0" lang="en-US" altLang="zh-TW" b="0" dirty="0">
                <a:latin typeface="微軟正黑體" panose="020B0604030504040204" pitchFamily="34" charset="-120"/>
                <a:ea typeface="微軟正黑體" panose="020B0604030504040204" pitchFamily="34" charset="-120"/>
              </a:rPr>
              <a:t>@gm.nttu.edu.tw</a:t>
            </a:r>
          </a:p>
          <a:p>
            <a:pPr marL="0" indent="0" fontAlgn="auto">
              <a:spcAft>
                <a:spcPts val="0"/>
              </a:spcAft>
              <a:buNone/>
            </a:pPr>
            <a:endParaRPr kumimoji="0" lang="en-US" altLang="zh-TW" b="0" dirty="0">
              <a:latin typeface="微軟正黑體" panose="020B0604030504040204" pitchFamily="34" charset="-120"/>
              <a:ea typeface="微軟正黑體" panose="020B0604030504040204" pitchFamily="34" charset="-120"/>
            </a:endParaRPr>
          </a:p>
          <a:p>
            <a:pPr marL="0" indent="0" fontAlgn="auto">
              <a:spcAft>
                <a:spcPts val="0"/>
              </a:spcAft>
              <a:buNone/>
            </a:pPr>
            <a:r>
              <a:rPr kumimoji="0" lang="zh-TW" altLang="en-US" sz="1800" b="0" dirty="0">
                <a:solidFill>
                  <a:schemeClr val="tx1"/>
                </a:solidFill>
                <a:latin typeface="微軟正黑體" panose="020B0604030504040204" pitchFamily="34" charset="-120"/>
                <a:ea typeface="微軟正黑體" panose="020B0604030504040204" pitchFamily="34" charset="-120"/>
              </a:rPr>
              <a:t>帳號：學號</a:t>
            </a:r>
            <a:r>
              <a:rPr kumimoji="0" lang="en-US" altLang="zh-TW" sz="1800" b="0" dirty="0">
                <a:solidFill>
                  <a:schemeClr val="tx1"/>
                </a:solidFill>
                <a:latin typeface="微軟正黑體" panose="020B0604030504040204" pitchFamily="34" charset="-120"/>
                <a:ea typeface="微軟正黑體" panose="020B0604030504040204" pitchFamily="34" charset="-120"/>
              </a:rPr>
              <a:t>@gm.nttu.edu.tw</a:t>
            </a:r>
          </a:p>
          <a:p>
            <a:pPr marL="0" indent="0" fontAlgn="auto">
              <a:spcAft>
                <a:spcPts val="0"/>
              </a:spcAft>
              <a:buNone/>
            </a:pPr>
            <a:r>
              <a:rPr kumimoji="0" lang="zh-TW" altLang="en-US" sz="1800" b="0" dirty="0">
                <a:solidFill>
                  <a:schemeClr val="tx1"/>
                </a:solidFill>
                <a:latin typeface="微軟正黑體" panose="020B0604030504040204" pitchFamily="34" charset="-120"/>
                <a:ea typeface="微軟正黑體" panose="020B0604030504040204" pitchFamily="34" charset="-120"/>
              </a:rPr>
              <a:t>預設密碼：身分證字號後四碼加出生月日四碼</a:t>
            </a:r>
            <a:endParaRPr kumimoji="0" lang="en-US" altLang="zh-TW" sz="1800" b="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3228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佈景主題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佈景主題2" id="{F404A11E-7617-4C83-9E31-AFC6B3DF8334}" vid="{D3EFFAFF-B420-4B95-8CAC-529C7B301E3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佈景主題2</Template>
  <TotalTime>6025</TotalTime>
  <Words>1159</Words>
  <Application>Microsoft Office PowerPoint</Application>
  <PresentationFormat>如螢幕大小 (4:3)</PresentationFormat>
  <Paragraphs>154</Paragraphs>
  <Slides>31</Slides>
  <Notes>5</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31</vt:i4>
      </vt:variant>
    </vt:vector>
  </HeadingPairs>
  <TitlesOfParts>
    <vt:vector size="40" baseType="lpstr">
      <vt:lpstr>Microsoft YaHei</vt:lpstr>
      <vt:lpstr>微軟正黑體</vt:lpstr>
      <vt:lpstr>新細明體</vt:lpstr>
      <vt:lpstr>Arial</vt:lpstr>
      <vt:lpstr>Calibri</vt:lpstr>
      <vt:lpstr>Calibri Light</vt:lpstr>
      <vt:lpstr>Garamond</vt:lpstr>
      <vt:lpstr>Times New Roman</vt:lpstr>
      <vt:lpstr>佈景主題2</vt:lpstr>
      <vt:lpstr>東大圖資館資源利用教育 學術倫理與Turnitin操作</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遇到問題了該怎麼辦?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圖資館電子資源利用教育</dc:title>
  <dc:creator>nttu</dc:creator>
  <cp:lastModifiedBy>lic</cp:lastModifiedBy>
  <cp:revision>327</cp:revision>
  <cp:lastPrinted>2023-03-15T08:38:00Z</cp:lastPrinted>
  <dcterms:created xsi:type="dcterms:W3CDTF">2016-08-24T01:56:36Z</dcterms:created>
  <dcterms:modified xsi:type="dcterms:W3CDTF">2024-05-06T03:13:55Z</dcterms:modified>
</cp:coreProperties>
</file>