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85"/>
  </p:notesMasterIdLst>
  <p:sldIdLst>
    <p:sldId id="667" r:id="rId2"/>
    <p:sldId id="313" r:id="rId3"/>
    <p:sldId id="673" r:id="rId4"/>
    <p:sldId id="672" r:id="rId5"/>
    <p:sldId id="663" r:id="rId6"/>
    <p:sldId id="662" r:id="rId7"/>
    <p:sldId id="596" r:id="rId8"/>
    <p:sldId id="670" r:id="rId9"/>
    <p:sldId id="605" r:id="rId10"/>
    <p:sldId id="674" r:id="rId11"/>
    <p:sldId id="718" r:id="rId12"/>
    <p:sldId id="521" r:id="rId13"/>
    <p:sldId id="657" r:id="rId14"/>
    <p:sldId id="522" r:id="rId15"/>
    <p:sldId id="677" r:id="rId16"/>
    <p:sldId id="693" r:id="rId17"/>
    <p:sldId id="694" r:id="rId18"/>
    <p:sldId id="696" r:id="rId19"/>
    <p:sldId id="698" r:id="rId20"/>
    <p:sldId id="701" r:id="rId21"/>
    <p:sldId id="702" r:id="rId22"/>
    <p:sldId id="712" r:id="rId23"/>
    <p:sldId id="713" r:id="rId24"/>
    <p:sldId id="714" r:id="rId25"/>
    <p:sldId id="715" r:id="rId26"/>
    <p:sldId id="716" r:id="rId27"/>
    <p:sldId id="717" r:id="rId28"/>
    <p:sldId id="697" r:id="rId29"/>
    <p:sldId id="703" r:id="rId30"/>
    <p:sldId id="705" r:id="rId31"/>
    <p:sldId id="708" r:id="rId32"/>
    <p:sldId id="709" r:id="rId33"/>
    <p:sldId id="710" r:id="rId34"/>
    <p:sldId id="676" r:id="rId35"/>
    <p:sldId id="680" r:id="rId36"/>
    <p:sldId id="711" r:id="rId37"/>
    <p:sldId id="681" r:id="rId38"/>
    <p:sldId id="683" r:id="rId39"/>
    <p:sldId id="682" r:id="rId40"/>
    <p:sldId id="684" r:id="rId41"/>
    <p:sldId id="614" r:id="rId42"/>
    <p:sldId id="615" r:id="rId43"/>
    <p:sldId id="627" r:id="rId44"/>
    <p:sldId id="628" r:id="rId45"/>
    <p:sldId id="629" r:id="rId46"/>
    <p:sldId id="630" r:id="rId47"/>
    <p:sldId id="631" r:id="rId48"/>
    <p:sldId id="633" r:id="rId49"/>
    <p:sldId id="635" r:id="rId50"/>
    <p:sldId id="636" r:id="rId51"/>
    <p:sldId id="685" r:id="rId52"/>
    <p:sldId id="638" r:id="rId53"/>
    <p:sldId id="640" r:id="rId54"/>
    <p:sldId id="639" r:id="rId55"/>
    <p:sldId id="642" r:id="rId56"/>
    <p:sldId id="643" r:id="rId57"/>
    <p:sldId id="644" r:id="rId58"/>
    <p:sldId id="645" r:id="rId59"/>
    <p:sldId id="646" r:id="rId60"/>
    <p:sldId id="647" r:id="rId61"/>
    <p:sldId id="650" r:id="rId62"/>
    <p:sldId id="651" r:id="rId63"/>
    <p:sldId id="678" r:id="rId64"/>
    <p:sldId id="726" r:id="rId65"/>
    <p:sldId id="727" r:id="rId66"/>
    <p:sldId id="728" r:id="rId67"/>
    <p:sldId id="732" r:id="rId68"/>
    <p:sldId id="733" r:id="rId69"/>
    <p:sldId id="734" r:id="rId70"/>
    <p:sldId id="735" r:id="rId71"/>
    <p:sldId id="598" r:id="rId72"/>
    <p:sldId id="600" r:id="rId73"/>
    <p:sldId id="599" r:id="rId74"/>
    <p:sldId id="601" r:id="rId75"/>
    <p:sldId id="602" r:id="rId76"/>
    <p:sldId id="603" r:id="rId77"/>
    <p:sldId id="604" r:id="rId78"/>
    <p:sldId id="669" r:id="rId79"/>
    <p:sldId id="649" r:id="rId80"/>
    <p:sldId id="652" r:id="rId81"/>
    <p:sldId id="653" r:id="rId82"/>
    <p:sldId id="661" r:id="rId83"/>
    <p:sldId id="679" r:id="rId84"/>
  </p:sldIdLst>
  <p:sldSz cx="9144000" cy="6858000" type="screen4x3"/>
  <p:notesSz cx="6813550" cy="99456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7C80"/>
    <a:srgbClr val="FF6600"/>
    <a:srgbClr val="9999FF"/>
    <a:srgbClr val="33CCCC"/>
    <a:srgbClr val="B43500"/>
    <a:srgbClr val="ED7D31"/>
    <a:srgbClr val="E9D227"/>
    <a:srgbClr val="54A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3" autoAdjust="0"/>
    <p:restoredTop sz="91429" autoAdjust="0"/>
  </p:normalViewPr>
  <p:slideViewPr>
    <p:cSldViewPr snapToGrid="0">
      <p:cViewPr varScale="1">
        <p:scale>
          <a:sx n="105" d="100"/>
          <a:sy n="105" d="100"/>
        </p:scale>
        <p:origin x="192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F1BAC-B064-40DC-ACDD-E3834FC8C356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5E946E-CB48-4D9F-AE5D-E2E0454F6FD3}">
      <dgm:prSet phldrT="[文字]"/>
      <dgm:spPr/>
      <dgm:t>
        <a:bodyPr/>
        <a:lstStyle/>
        <a:p>
          <a:r>
            <a:rPr lang="en-US" altLang="zh-TW" dirty="0" err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RefWorks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介紹</a:t>
          </a:r>
          <a:endParaRPr lang="en-US" alt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2D8C2E-A55A-416D-A1E4-A329460162EF}" type="parTrans" cxnId="{13C56F30-4766-4AC5-B6A7-D4BE59F3AA6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73EF4D-47B3-422E-B4C6-4FB45EAB7D12}" type="sibTrans" cxnId="{13C56F30-4766-4AC5-B6A7-D4BE59F3AA6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7895D1-DCB1-4045-B8E4-968249676DCE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系統操作</a:t>
          </a:r>
        </a:p>
      </dgm:t>
    </dgm:pt>
    <dgm:pt modelId="{1233CF38-02E0-4E8E-85A1-0F069C8AA673}" type="parTrans" cxnId="{F1B93EE7-64D4-4F05-B3E5-2FAE3958DB4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8DEF84-70CC-427F-A732-F8AD3B1B63FC}" type="sibTrans" cxnId="{F1B93EE7-64D4-4F05-B3E5-2FAE3958DB4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0887DD-698E-4355-8D00-40E85B38D524}">
      <dgm:prSet phldrT="[文字]"/>
      <dgm:spPr/>
      <dgm:t>
        <a:bodyPr/>
        <a:lstStyle/>
        <a:p>
          <a:r>
            <a:rPr lang="en-US" altLang="zh-TW" dirty="0" err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Refworks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可以做什麼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3297CB-BA49-4ADF-BF63-1D4308052ED8}" type="parTrans" cxnId="{FC455201-3D9D-4D03-970D-CF00503F8C4A}">
      <dgm:prSet/>
      <dgm:spPr/>
      <dgm:t>
        <a:bodyPr/>
        <a:lstStyle/>
        <a:p>
          <a:endParaRPr lang="zh-TW" altLang="en-US"/>
        </a:p>
      </dgm:t>
    </dgm:pt>
    <dgm:pt modelId="{9F1E0EDE-60C3-499D-AC08-97B4612BC71D}" type="sibTrans" cxnId="{FC455201-3D9D-4D03-970D-CF00503F8C4A}">
      <dgm:prSet/>
      <dgm:spPr/>
      <dgm:t>
        <a:bodyPr/>
        <a:lstStyle/>
        <a:p>
          <a:endParaRPr lang="zh-TW" altLang="en-US"/>
        </a:p>
      </dgm:t>
    </dgm:pt>
    <dgm:pt modelId="{8634DA59-BD8F-49D8-BF22-763B587DEFE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關於引用：文中引用及參考文獻書目</a:t>
          </a:r>
          <a:endParaRPr lang="en-US" alt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1EA72D-77D8-4CD9-9EFF-392540ECDA21}" type="parTrans" cxnId="{3D545908-422A-4996-A384-A9DAA84DA8FF}">
      <dgm:prSet/>
      <dgm:spPr/>
      <dgm:t>
        <a:bodyPr/>
        <a:lstStyle/>
        <a:p>
          <a:endParaRPr lang="zh-TW" altLang="en-US"/>
        </a:p>
      </dgm:t>
    </dgm:pt>
    <dgm:pt modelId="{0C628172-B3DD-4BF9-8129-12DBB068C60A}" type="sibTrans" cxnId="{3D545908-422A-4996-A384-A9DAA84DA8FF}">
      <dgm:prSet/>
      <dgm:spPr/>
      <dgm:t>
        <a:bodyPr/>
        <a:lstStyle/>
        <a:p>
          <a:endParaRPr lang="zh-TW" altLang="en-US"/>
        </a:p>
      </dgm:t>
    </dgm:pt>
    <dgm:pt modelId="{A5D400D6-C167-4ADB-A401-EF5F062B373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引文格式</a:t>
          </a:r>
          <a:endParaRPr lang="en-US" alt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3ED832-7F7B-4F8C-84B7-ACEE753B1CB9}" type="parTrans" cxnId="{09F2EBD1-CF60-458E-A0DD-D93804D80151}">
      <dgm:prSet/>
      <dgm:spPr/>
      <dgm:t>
        <a:bodyPr/>
        <a:lstStyle/>
        <a:p>
          <a:endParaRPr lang="zh-TW" altLang="en-US"/>
        </a:p>
      </dgm:t>
    </dgm:pt>
    <dgm:pt modelId="{EF947758-0C66-424F-BB08-F86AA38DA0E9}" type="sibTrans" cxnId="{09F2EBD1-CF60-458E-A0DD-D93804D80151}">
      <dgm:prSet/>
      <dgm:spPr/>
      <dgm:t>
        <a:bodyPr/>
        <a:lstStyle/>
        <a:p>
          <a:endParaRPr lang="zh-TW" altLang="en-US"/>
        </a:p>
      </dgm:t>
    </dgm:pt>
    <dgm:pt modelId="{BB9038B0-4D5D-4A3D-890C-54A76B190241}">
      <dgm:prSet phldrT="[文字]" custT="1"/>
      <dgm:spPr/>
      <dgm:t>
        <a:bodyPr/>
        <a:lstStyle/>
        <a:p>
          <a:r>
            <a: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Word</a:t>
          </a: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應用</a:t>
          </a:r>
        </a:p>
      </dgm:t>
    </dgm:pt>
    <dgm:pt modelId="{72152C3D-19D6-44CD-B2C2-F83B8FC02D78}" type="sibTrans" cxnId="{ED77C130-5CD6-411A-BAD9-F932E9EEE06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3730FD-F4E5-493B-9744-69993D5BE584}" type="parTrans" cxnId="{ED77C130-5CD6-411A-BAD9-F932E9EEE06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DB83FF-A6F6-4D4D-ABFC-1BE47221C0C1}" type="pres">
      <dgm:prSet presAssocID="{FE9F1BAC-B064-40DC-ACDD-E3834FC8C35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6251644A-0E4F-4DB4-AB1E-CDD5E50FE17A}" type="pres">
      <dgm:prSet presAssocID="{EE0887DD-698E-4355-8D00-40E85B38D524}" presName="root" presStyleCnt="0">
        <dgm:presLayoutVars>
          <dgm:chMax/>
          <dgm:chPref/>
        </dgm:presLayoutVars>
      </dgm:prSet>
      <dgm:spPr/>
    </dgm:pt>
    <dgm:pt modelId="{8D675A5F-929F-4FC7-8B48-2A338860B46E}" type="pres">
      <dgm:prSet presAssocID="{EE0887DD-698E-4355-8D00-40E85B38D524}" presName="rootComposite" presStyleCnt="0">
        <dgm:presLayoutVars/>
      </dgm:prSet>
      <dgm:spPr/>
    </dgm:pt>
    <dgm:pt modelId="{72802AE1-4316-48D9-8380-2F971A40D65E}" type="pres">
      <dgm:prSet presAssocID="{EE0887DD-698E-4355-8D00-40E85B38D524}" presName="ParentAccent" presStyleLbl="alignNode1" presStyleIdx="0" presStyleCnt="2"/>
      <dgm:spPr/>
    </dgm:pt>
    <dgm:pt modelId="{367216BB-E2F2-4EBA-AE1B-7BC68152FB7D}" type="pres">
      <dgm:prSet presAssocID="{EE0887DD-698E-4355-8D00-40E85B38D524}" presName="ParentSmallAccent" presStyleLbl="fgAcc1" presStyleIdx="0" presStyleCnt="2"/>
      <dgm:spPr/>
    </dgm:pt>
    <dgm:pt modelId="{56529627-082E-4D20-B4F3-67DA07B9D9E8}" type="pres">
      <dgm:prSet presAssocID="{EE0887DD-698E-4355-8D00-40E85B38D524}" presName="Parent" presStyleLbl="revTx" presStyleIdx="0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15F609-EBE8-4B73-B19D-13E14C3AA1FD}" type="pres">
      <dgm:prSet presAssocID="{EE0887DD-698E-4355-8D00-40E85B38D524}" presName="childShape" presStyleCnt="0">
        <dgm:presLayoutVars>
          <dgm:chMax val="0"/>
          <dgm:chPref val="0"/>
        </dgm:presLayoutVars>
      </dgm:prSet>
      <dgm:spPr/>
    </dgm:pt>
    <dgm:pt modelId="{1AFDCBCC-7FCB-4A90-A762-F2A2A541D7EF}" type="pres">
      <dgm:prSet presAssocID="{8634DA59-BD8F-49D8-BF22-763B587DEFEB}" presName="childComposite" presStyleCnt="0">
        <dgm:presLayoutVars>
          <dgm:chMax val="0"/>
          <dgm:chPref val="0"/>
        </dgm:presLayoutVars>
      </dgm:prSet>
      <dgm:spPr/>
    </dgm:pt>
    <dgm:pt modelId="{4E8584C6-8277-453A-8EDF-91FC9FFC3613}" type="pres">
      <dgm:prSet presAssocID="{8634DA59-BD8F-49D8-BF22-763B587DEFEB}" presName="ChildAccent" presStyleLbl="solidFgAcc1" presStyleIdx="0" presStyleCnt="4"/>
      <dgm:spPr/>
    </dgm:pt>
    <dgm:pt modelId="{6D513B0B-EF22-45DB-AC4B-7229B398D165}" type="pres">
      <dgm:prSet presAssocID="{8634DA59-BD8F-49D8-BF22-763B587DEFEB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F7B497-F005-41CB-8297-874E2429CF6C}" type="pres">
      <dgm:prSet presAssocID="{A5D400D6-C167-4ADB-A401-EF5F062B373F}" presName="childComposite" presStyleCnt="0">
        <dgm:presLayoutVars>
          <dgm:chMax val="0"/>
          <dgm:chPref val="0"/>
        </dgm:presLayoutVars>
      </dgm:prSet>
      <dgm:spPr/>
    </dgm:pt>
    <dgm:pt modelId="{C92D2F7D-1BD6-4820-9E3F-84E2CCF81210}" type="pres">
      <dgm:prSet presAssocID="{A5D400D6-C167-4ADB-A401-EF5F062B373F}" presName="ChildAccent" presStyleLbl="solidFgAcc1" presStyleIdx="1" presStyleCnt="4"/>
      <dgm:spPr/>
    </dgm:pt>
    <dgm:pt modelId="{C0BA2DA5-F50E-4B68-A712-DCCC8AC5CA32}" type="pres">
      <dgm:prSet presAssocID="{A5D400D6-C167-4ADB-A401-EF5F062B373F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F7727C-4036-4AA2-A245-49BEA66206C6}" type="pres">
      <dgm:prSet presAssocID="{2D5E946E-CB48-4D9F-AE5D-E2E0454F6FD3}" presName="root" presStyleCnt="0">
        <dgm:presLayoutVars>
          <dgm:chMax/>
          <dgm:chPref/>
        </dgm:presLayoutVars>
      </dgm:prSet>
      <dgm:spPr/>
    </dgm:pt>
    <dgm:pt modelId="{DF13A684-CCA5-4B35-BFA4-463C6E9FD59F}" type="pres">
      <dgm:prSet presAssocID="{2D5E946E-CB48-4D9F-AE5D-E2E0454F6FD3}" presName="rootComposite" presStyleCnt="0">
        <dgm:presLayoutVars/>
      </dgm:prSet>
      <dgm:spPr/>
    </dgm:pt>
    <dgm:pt modelId="{83367BE3-4F56-499B-9BE7-ABCE43A64F1C}" type="pres">
      <dgm:prSet presAssocID="{2D5E946E-CB48-4D9F-AE5D-E2E0454F6FD3}" presName="ParentAccent" presStyleLbl="alignNode1" presStyleIdx="1" presStyleCnt="2"/>
      <dgm:spPr/>
    </dgm:pt>
    <dgm:pt modelId="{073E0FDA-9861-468C-ABE6-BFC789586CDC}" type="pres">
      <dgm:prSet presAssocID="{2D5E946E-CB48-4D9F-AE5D-E2E0454F6FD3}" presName="ParentSmallAccent" presStyleLbl="fgAcc1" presStyleIdx="1" presStyleCnt="2"/>
      <dgm:spPr/>
    </dgm:pt>
    <dgm:pt modelId="{2DAF094D-C413-45FC-963B-B8679C014CBB}" type="pres">
      <dgm:prSet presAssocID="{2D5E946E-CB48-4D9F-AE5D-E2E0454F6FD3}" presName="Parent" presStyleLbl="revTx" presStyleIdx="3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D14B2F-0353-4B0C-93A2-4C2A41B6328C}" type="pres">
      <dgm:prSet presAssocID="{2D5E946E-CB48-4D9F-AE5D-E2E0454F6FD3}" presName="childShape" presStyleCnt="0">
        <dgm:presLayoutVars>
          <dgm:chMax val="0"/>
          <dgm:chPref val="0"/>
        </dgm:presLayoutVars>
      </dgm:prSet>
      <dgm:spPr/>
    </dgm:pt>
    <dgm:pt modelId="{12D497DD-AE83-4E3D-B731-1134E600E6AF}" type="pres">
      <dgm:prSet presAssocID="{FE7895D1-DCB1-4045-B8E4-968249676DCE}" presName="childComposite" presStyleCnt="0">
        <dgm:presLayoutVars>
          <dgm:chMax val="0"/>
          <dgm:chPref val="0"/>
        </dgm:presLayoutVars>
      </dgm:prSet>
      <dgm:spPr/>
    </dgm:pt>
    <dgm:pt modelId="{FB64B690-8077-4AB1-A15F-9D01D5F57737}" type="pres">
      <dgm:prSet presAssocID="{FE7895D1-DCB1-4045-B8E4-968249676DCE}" presName="ChildAccent" presStyleLbl="solidFgAcc1" presStyleIdx="2" presStyleCnt="4"/>
      <dgm:spPr/>
    </dgm:pt>
    <dgm:pt modelId="{E2440BDD-8CEA-40F6-BF6C-2C6735486AE9}" type="pres">
      <dgm:prSet presAssocID="{FE7895D1-DCB1-4045-B8E4-968249676DCE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C7324-30E2-4FDA-A8C3-7C8EBEAAA8E4}" type="pres">
      <dgm:prSet presAssocID="{BB9038B0-4D5D-4A3D-890C-54A76B190241}" presName="childComposite" presStyleCnt="0">
        <dgm:presLayoutVars>
          <dgm:chMax val="0"/>
          <dgm:chPref val="0"/>
        </dgm:presLayoutVars>
      </dgm:prSet>
      <dgm:spPr/>
    </dgm:pt>
    <dgm:pt modelId="{9B5F1A95-4568-4141-A17D-55690D0BBF56}" type="pres">
      <dgm:prSet presAssocID="{BB9038B0-4D5D-4A3D-890C-54A76B190241}" presName="ChildAccent" presStyleLbl="solidFgAcc1" presStyleIdx="3" presStyleCnt="4"/>
      <dgm:spPr/>
    </dgm:pt>
    <dgm:pt modelId="{AF6F848A-CD82-4B75-A67D-7A98BA210106}" type="pres">
      <dgm:prSet presAssocID="{BB9038B0-4D5D-4A3D-890C-54A76B190241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9F2EBD1-CF60-458E-A0DD-D93804D80151}" srcId="{EE0887DD-698E-4355-8D00-40E85B38D524}" destId="{A5D400D6-C167-4ADB-A401-EF5F062B373F}" srcOrd="1" destOrd="0" parTransId="{1B3ED832-7F7B-4F8C-84B7-ACEE753B1CB9}" sibTransId="{EF947758-0C66-424F-BB08-F86AA38DA0E9}"/>
    <dgm:cxn modelId="{ED77C130-5CD6-411A-BAD9-F932E9EEE066}" srcId="{2D5E946E-CB48-4D9F-AE5D-E2E0454F6FD3}" destId="{BB9038B0-4D5D-4A3D-890C-54A76B190241}" srcOrd="1" destOrd="0" parTransId="{243730FD-F4E5-493B-9744-69993D5BE584}" sibTransId="{72152C3D-19D6-44CD-B2C2-F83B8FC02D78}"/>
    <dgm:cxn modelId="{68D0783D-B841-4C56-8F62-D26CA090D51D}" type="presOf" srcId="{EE0887DD-698E-4355-8D00-40E85B38D524}" destId="{56529627-082E-4D20-B4F3-67DA07B9D9E8}" srcOrd="0" destOrd="0" presId="urn:microsoft.com/office/officeart/2008/layout/SquareAccentList"/>
    <dgm:cxn modelId="{21E9FC94-1B8C-471D-B4A9-3E32991AA0D6}" type="presOf" srcId="{2D5E946E-CB48-4D9F-AE5D-E2E0454F6FD3}" destId="{2DAF094D-C413-45FC-963B-B8679C014CBB}" srcOrd="0" destOrd="0" presId="urn:microsoft.com/office/officeart/2008/layout/SquareAccentList"/>
    <dgm:cxn modelId="{FC455201-3D9D-4D03-970D-CF00503F8C4A}" srcId="{FE9F1BAC-B064-40DC-ACDD-E3834FC8C356}" destId="{EE0887DD-698E-4355-8D00-40E85B38D524}" srcOrd="0" destOrd="0" parTransId="{B83297CB-BA49-4ADF-BF63-1D4308052ED8}" sibTransId="{9F1E0EDE-60C3-499D-AC08-97B4612BC71D}"/>
    <dgm:cxn modelId="{3D545908-422A-4996-A384-A9DAA84DA8FF}" srcId="{EE0887DD-698E-4355-8D00-40E85B38D524}" destId="{8634DA59-BD8F-49D8-BF22-763B587DEFEB}" srcOrd="0" destOrd="0" parTransId="{B91EA72D-77D8-4CD9-9EFF-392540ECDA21}" sibTransId="{0C628172-B3DD-4BF9-8129-12DBB068C60A}"/>
    <dgm:cxn modelId="{DD71E30C-C6F9-41EE-874F-D4F237D678B6}" type="presOf" srcId="{FE9F1BAC-B064-40DC-ACDD-E3834FC8C356}" destId="{CDDB83FF-A6F6-4D4D-ABFC-1BE47221C0C1}" srcOrd="0" destOrd="0" presId="urn:microsoft.com/office/officeart/2008/layout/SquareAccentList"/>
    <dgm:cxn modelId="{376C5AE5-1D96-4427-9738-1EF70A00D1C7}" type="presOf" srcId="{A5D400D6-C167-4ADB-A401-EF5F062B373F}" destId="{C0BA2DA5-F50E-4B68-A712-DCCC8AC5CA32}" srcOrd="0" destOrd="0" presId="urn:microsoft.com/office/officeart/2008/layout/SquareAccentList"/>
    <dgm:cxn modelId="{F1B93EE7-64D4-4F05-B3E5-2FAE3958DB4E}" srcId="{2D5E946E-CB48-4D9F-AE5D-E2E0454F6FD3}" destId="{FE7895D1-DCB1-4045-B8E4-968249676DCE}" srcOrd="0" destOrd="0" parTransId="{1233CF38-02E0-4E8E-85A1-0F069C8AA673}" sibTransId="{008DEF84-70CC-427F-A732-F8AD3B1B63FC}"/>
    <dgm:cxn modelId="{140DF204-2EA2-4BBE-852C-A4F8D8C214E0}" type="presOf" srcId="{FE7895D1-DCB1-4045-B8E4-968249676DCE}" destId="{E2440BDD-8CEA-40F6-BF6C-2C6735486AE9}" srcOrd="0" destOrd="0" presId="urn:microsoft.com/office/officeart/2008/layout/SquareAccentList"/>
    <dgm:cxn modelId="{13C56F30-4766-4AC5-B6A7-D4BE59F3AA6A}" srcId="{FE9F1BAC-B064-40DC-ACDD-E3834FC8C356}" destId="{2D5E946E-CB48-4D9F-AE5D-E2E0454F6FD3}" srcOrd="1" destOrd="0" parTransId="{3C2D8C2E-A55A-416D-A1E4-A329460162EF}" sibTransId="{3C73EF4D-47B3-422E-B4C6-4FB45EAB7D12}"/>
    <dgm:cxn modelId="{618C79C6-C7D7-461F-B2CA-59963475E305}" type="presOf" srcId="{8634DA59-BD8F-49D8-BF22-763B587DEFEB}" destId="{6D513B0B-EF22-45DB-AC4B-7229B398D165}" srcOrd="0" destOrd="0" presId="urn:microsoft.com/office/officeart/2008/layout/SquareAccentList"/>
    <dgm:cxn modelId="{F987273F-FC87-4814-BD6A-4B85A7740B41}" type="presOf" srcId="{BB9038B0-4D5D-4A3D-890C-54A76B190241}" destId="{AF6F848A-CD82-4B75-A67D-7A98BA210106}" srcOrd="0" destOrd="0" presId="urn:microsoft.com/office/officeart/2008/layout/SquareAccentList"/>
    <dgm:cxn modelId="{BAA9D0E7-93C0-4D30-9F63-DA3CAF36D6F2}" type="presParOf" srcId="{CDDB83FF-A6F6-4D4D-ABFC-1BE47221C0C1}" destId="{6251644A-0E4F-4DB4-AB1E-CDD5E50FE17A}" srcOrd="0" destOrd="0" presId="urn:microsoft.com/office/officeart/2008/layout/SquareAccentList"/>
    <dgm:cxn modelId="{DBC62736-DBF6-4B3D-961D-C63737AD04F2}" type="presParOf" srcId="{6251644A-0E4F-4DB4-AB1E-CDD5E50FE17A}" destId="{8D675A5F-929F-4FC7-8B48-2A338860B46E}" srcOrd="0" destOrd="0" presId="urn:microsoft.com/office/officeart/2008/layout/SquareAccentList"/>
    <dgm:cxn modelId="{0D3809B3-2005-458E-AE0C-6BA42C69DFE2}" type="presParOf" srcId="{8D675A5F-929F-4FC7-8B48-2A338860B46E}" destId="{72802AE1-4316-48D9-8380-2F971A40D65E}" srcOrd="0" destOrd="0" presId="urn:microsoft.com/office/officeart/2008/layout/SquareAccentList"/>
    <dgm:cxn modelId="{915CC6F9-7607-42A9-BDCF-05D732F34BDE}" type="presParOf" srcId="{8D675A5F-929F-4FC7-8B48-2A338860B46E}" destId="{367216BB-E2F2-4EBA-AE1B-7BC68152FB7D}" srcOrd="1" destOrd="0" presId="urn:microsoft.com/office/officeart/2008/layout/SquareAccentList"/>
    <dgm:cxn modelId="{507AE19D-083D-41E6-AF7D-234A0FD5AD8B}" type="presParOf" srcId="{8D675A5F-929F-4FC7-8B48-2A338860B46E}" destId="{56529627-082E-4D20-B4F3-67DA07B9D9E8}" srcOrd="2" destOrd="0" presId="urn:microsoft.com/office/officeart/2008/layout/SquareAccentList"/>
    <dgm:cxn modelId="{F76DDF2F-1885-479F-9B10-5D02E2073767}" type="presParOf" srcId="{6251644A-0E4F-4DB4-AB1E-CDD5E50FE17A}" destId="{AE15F609-EBE8-4B73-B19D-13E14C3AA1FD}" srcOrd="1" destOrd="0" presId="urn:microsoft.com/office/officeart/2008/layout/SquareAccentList"/>
    <dgm:cxn modelId="{13AD3AC3-06FB-4CAE-82F2-9C4DEF70D9E5}" type="presParOf" srcId="{AE15F609-EBE8-4B73-B19D-13E14C3AA1FD}" destId="{1AFDCBCC-7FCB-4A90-A762-F2A2A541D7EF}" srcOrd="0" destOrd="0" presId="urn:microsoft.com/office/officeart/2008/layout/SquareAccentList"/>
    <dgm:cxn modelId="{CCF004EC-ED28-46FF-AB6F-EAE3F7E0D901}" type="presParOf" srcId="{1AFDCBCC-7FCB-4A90-A762-F2A2A541D7EF}" destId="{4E8584C6-8277-453A-8EDF-91FC9FFC3613}" srcOrd="0" destOrd="0" presId="urn:microsoft.com/office/officeart/2008/layout/SquareAccentList"/>
    <dgm:cxn modelId="{29F4B805-A2E0-411C-96C9-E60264055249}" type="presParOf" srcId="{1AFDCBCC-7FCB-4A90-A762-F2A2A541D7EF}" destId="{6D513B0B-EF22-45DB-AC4B-7229B398D165}" srcOrd="1" destOrd="0" presId="urn:microsoft.com/office/officeart/2008/layout/SquareAccentList"/>
    <dgm:cxn modelId="{B1CFE29E-2E6F-4065-9215-CB606DBEBB27}" type="presParOf" srcId="{AE15F609-EBE8-4B73-B19D-13E14C3AA1FD}" destId="{6CF7B497-F005-41CB-8297-874E2429CF6C}" srcOrd="1" destOrd="0" presId="urn:microsoft.com/office/officeart/2008/layout/SquareAccentList"/>
    <dgm:cxn modelId="{76E07CD4-AA61-4E2E-BADD-550DA0C2E97A}" type="presParOf" srcId="{6CF7B497-F005-41CB-8297-874E2429CF6C}" destId="{C92D2F7D-1BD6-4820-9E3F-84E2CCF81210}" srcOrd="0" destOrd="0" presId="urn:microsoft.com/office/officeart/2008/layout/SquareAccentList"/>
    <dgm:cxn modelId="{297BCBC5-12B2-42C5-A952-7D50DBC33F49}" type="presParOf" srcId="{6CF7B497-F005-41CB-8297-874E2429CF6C}" destId="{C0BA2DA5-F50E-4B68-A712-DCCC8AC5CA32}" srcOrd="1" destOrd="0" presId="urn:microsoft.com/office/officeart/2008/layout/SquareAccentList"/>
    <dgm:cxn modelId="{3310B12C-B88A-4F54-AFA5-529BF2604F9A}" type="presParOf" srcId="{CDDB83FF-A6F6-4D4D-ABFC-1BE47221C0C1}" destId="{C0F7727C-4036-4AA2-A245-49BEA66206C6}" srcOrd="1" destOrd="0" presId="urn:microsoft.com/office/officeart/2008/layout/SquareAccentList"/>
    <dgm:cxn modelId="{67A3C8D1-60EC-4C02-99FC-C7D3BEBA48D2}" type="presParOf" srcId="{C0F7727C-4036-4AA2-A245-49BEA66206C6}" destId="{DF13A684-CCA5-4B35-BFA4-463C6E9FD59F}" srcOrd="0" destOrd="0" presId="urn:microsoft.com/office/officeart/2008/layout/SquareAccentList"/>
    <dgm:cxn modelId="{0433BFD4-7AFE-4A89-BD18-61E7BD4FE315}" type="presParOf" srcId="{DF13A684-CCA5-4B35-BFA4-463C6E9FD59F}" destId="{83367BE3-4F56-499B-9BE7-ABCE43A64F1C}" srcOrd="0" destOrd="0" presId="urn:microsoft.com/office/officeart/2008/layout/SquareAccentList"/>
    <dgm:cxn modelId="{F8A1ECF4-6F5A-4ABF-BC80-A942AB6263B0}" type="presParOf" srcId="{DF13A684-CCA5-4B35-BFA4-463C6E9FD59F}" destId="{073E0FDA-9861-468C-ABE6-BFC789586CDC}" srcOrd="1" destOrd="0" presId="urn:microsoft.com/office/officeart/2008/layout/SquareAccentList"/>
    <dgm:cxn modelId="{2D0D36B7-7C55-421C-9A9F-FD99F0EE650B}" type="presParOf" srcId="{DF13A684-CCA5-4B35-BFA4-463C6E9FD59F}" destId="{2DAF094D-C413-45FC-963B-B8679C014CBB}" srcOrd="2" destOrd="0" presId="urn:microsoft.com/office/officeart/2008/layout/SquareAccentList"/>
    <dgm:cxn modelId="{0759BFA7-26EE-4CA2-A98D-3F8DD46FD960}" type="presParOf" srcId="{C0F7727C-4036-4AA2-A245-49BEA66206C6}" destId="{E5D14B2F-0353-4B0C-93A2-4C2A41B6328C}" srcOrd="1" destOrd="0" presId="urn:microsoft.com/office/officeart/2008/layout/SquareAccentList"/>
    <dgm:cxn modelId="{DF70004E-4EF8-4B9F-A020-A9E54AED41DD}" type="presParOf" srcId="{E5D14B2F-0353-4B0C-93A2-4C2A41B6328C}" destId="{12D497DD-AE83-4E3D-B731-1134E600E6AF}" srcOrd="0" destOrd="0" presId="urn:microsoft.com/office/officeart/2008/layout/SquareAccentList"/>
    <dgm:cxn modelId="{967F517C-2B90-4181-B9CA-ABF7B5BFAB82}" type="presParOf" srcId="{12D497DD-AE83-4E3D-B731-1134E600E6AF}" destId="{FB64B690-8077-4AB1-A15F-9D01D5F57737}" srcOrd="0" destOrd="0" presId="urn:microsoft.com/office/officeart/2008/layout/SquareAccentList"/>
    <dgm:cxn modelId="{40E93989-9B77-4BA7-BE31-5516215444E1}" type="presParOf" srcId="{12D497DD-AE83-4E3D-B731-1134E600E6AF}" destId="{E2440BDD-8CEA-40F6-BF6C-2C6735486AE9}" srcOrd="1" destOrd="0" presId="urn:microsoft.com/office/officeart/2008/layout/SquareAccentList"/>
    <dgm:cxn modelId="{D073C565-E931-4B31-9255-A4D639E23370}" type="presParOf" srcId="{E5D14B2F-0353-4B0C-93A2-4C2A41B6328C}" destId="{00AC7324-30E2-4FDA-A8C3-7C8EBEAAA8E4}" srcOrd="1" destOrd="0" presId="urn:microsoft.com/office/officeart/2008/layout/SquareAccentList"/>
    <dgm:cxn modelId="{706ED1C2-8F8A-496D-88C0-762F5F89EB62}" type="presParOf" srcId="{00AC7324-30E2-4FDA-A8C3-7C8EBEAAA8E4}" destId="{9B5F1A95-4568-4141-A17D-55690D0BBF56}" srcOrd="0" destOrd="0" presId="urn:microsoft.com/office/officeart/2008/layout/SquareAccentList"/>
    <dgm:cxn modelId="{4EA5AA28-F128-486C-B3FF-226789BD8AF3}" type="presParOf" srcId="{00AC7324-30E2-4FDA-A8C3-7C8EBEAAA8E4}" destId="{AF6F848A-CD82-4B75-A67D-7A98BA210106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02AE1-4316-48D9-8380-2F971A40D65E}">
      <dsp:nvSpPr>
        <dsp:cNvPr id="0" name=""/>
        <dsp:cNvSpPr/>
      </dsp:nvSpPr>
      <dsp:spPr>
        <a:xfrm>
          <a:off x="928" y="862524"/>
          <a:ext cx="4081145" cy="4801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216BB-E2F2-4EBA-AE1B-7BC68152FB7D}">
      <dsp:nvSpPr>
        <dsp:cNvPr id="0" name=""/>
        <dsp:cNvSpPr/>
      </dsp:nvSpPr>
      <dsp:spPr>
        <a:xfrm>
          <a:off x="928" y="1042843"/>
          <a:ext cx="299815" cy="2998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29627-082E-4D20-B4F3-67DA07B9D9E8}">
      <dsp:nvSpPr>
        <dsp:cNvPr id="0" name=""/>
        <dsp:cNvSpPr/>
      </dsp:nvSpPr>
      <dsp:spPr>
        <a:xfrm>
          <a:off x="928" y="0"/>
          <a:ext cx="4081145" cy="8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err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Refworks</a:t>
          </a:r>
          <a:r>
            <a:rPr lang="zh-TW" altLang="en-US" sz="3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可以做什麼</a:t>
          </a:r>
          <a:endParaRPr lang="zh-TW" altLang="en-US" sz="3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28" y="0"/>
        <a:ext cx="4081145" cy="862524"/>
      </dsp:txXfrm>
    </dsp:sp>
    <dsp:sp modelId="{4E8584C6-8277-453A-8EDF-91FC9FFC3613}">
      <dsp:nvSpPr>
        <dsp:cNvPr id="0" name=""/>
        <dsp:cNvSpPr/>
      </dsp:nvSpPr>
      <dsp:spPr>
        <a:xfrm>
          <a:off x="928" y="1741704"/>
          <a:ext cx="299808" cy="2998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13B0B-EF22-45DB-AC4B-7229B398D165}">
      <dsp:nvSpPr>
        <dsp:cNvPr id="0" name=""/>
        <dsp:cNvSpPr/>
      </dsp:nvSpPr>
      <dsp:spPr>
        <a:xfrm>
          <a:off x="286608" y="1542181"/>
          <a:ext cx="3795465" cy="69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關於引用：文中引用及參考文獻書目</a:t>
          </a:r>
          <a:endParaRPr lang="en-US" altLang="zh-TW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6608" y="1542181"/>
        <a:ext cx="3795465" cy="698853"/>
      </dsp:txXfrm>
    </dsp:sp>
    <dsp:sp modelId="{C92D2F7D-1BD6-4820-9E3F-84E2CCF81210}">
      <dsp:nvSpPr>
        <dsp:cNvPr id="0" name=""/>
        <dsp:cNvSpPr/>
      </dsp:nvSpPr>
      <dsp:spPr>
        <a:xfrm>
          <a:off x="928" y="2440558"/>
          <a:ext cx="299808" cy="2998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2DA5-F50E-4B68-A712-DCCC8AC5CA32}">
      <dsp:nvSpPr>
        <dsp:cNvPr id="0" name=""/>
        <dsp:cNvSpPr/>
      </dsp:nvSpPr>
      <dsp:spPr>
        <a:xfrm>
          <a:off x="286608" y="2241035"/>
          <a:ext cx="3795465" cy="69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引文格式</a:t>
          </a:r>
          <a:endParaRPr lang="en-US" altLang="zh-TW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6608" y="2241035"/>
        <a:ext cx="3795465" cy="698853"/>
      </dsp:txXfrm>
    </dsp:sp>
    <dsp:sp modelId="{83367BE3-4F56-499B-9BE7-ABCE43A64F1C}">
      <dsp:nvSpPr>
        <dsp:cNvPr id="0" name=""/>
        <dsp:cNvSpPr/>
      </dsp:nvSpPr>
      <dsp:spPr>
        <a:xfrm>
          <a:off x="4286131" y="862524"/>
          <a:ext cx="4081145" cy="480134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E0FDA-9861-468C-ABE6-BFC789586CDC}">
      <dsp:nvSpPr>
        <dsp:cNvPr id="0" name=""/>
        <dsp:cNvSpPr/>
      </dsp:nvSpPr>
      <dsp:spPr>
        <a:xfrm>
          <a:off x="4286131" y="1042843"/>
          <a:ext cx="299815" cy="2998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F094D-C413-45FC-963B-B8679C014CBB}">
      <dsp:nvSpPr>
        <dsp:cNvPr id="0" name=""/>
        <dsp:cNvSpPr/>
      </dsp:nvSpPr>
      <dsp:spPr>
        <a:xfrm>
          <a:off x="4286131" y="0"/>
          <a:ext cx="4081145" cy="8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300" kern="1200" dirty="0" err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RefWorks</a:t>
          </a:r>
          <a:r>
            <a:rPr lang="zh-TW" altLang="en-US" sz="3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介紹</a:t>
          </a:r>
          <a:endParaRPr lang="en-US" altLang="zh-TW" sz="3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86131" y="0"/>
        <a:ext cx="4081145" cy="862524"/>
      </dsp:txXfrm>
    </dsp:sp>
    <dsp:sp modelId="{FB64B690-8077-4AB1-A15F-9D01D5F57737}">
      <dsp:nvSpPr>
        <dsp:cNvPr id="0" name=""/>
        <dsp:cNvSpPr/>
      </dsp:nvSpPr>
      <dsp:spPr>
        <a:xfrm>
          <a:off x="4286131" y="1741704"/>
          <a:ext cx="299808" cy="2998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40BDD-8CEA-40F6-BF6C-2C6735486AE9}">
      <dsp:nvSpPr>
        <dsp:cNvPr id="0" name=""/>
        <dsp:cNvSpPr/>
      </dsp:nvSpPr>
      <dsp:spPr>
        <a:xfrm>
          <a:off x="4571811" y="1542181"/>
          <a:ext cx="3795465" cy="69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系統操作</a:t>
          </a:r>
        </a:p>
      </dsp:txBody>
      <dsp:txXfrm>
        <a:off x="4571811" y="1542181"/>
        <a:ext cx="3795465" cy="698853"/>
      </dsp:txXfrm>
    </dsp:sp>
    <dsp:sp modelId="{9B5F1A95-4568-4141-A17D-55690D0BBF56}">
      <dsp:nvSpPr>
        <dsp:cNvPr id="0" name=""/>
        <dsp:cNvSpPr/>
      </dsp:nvSpPr>
      <dsp:spPr>
        <a:xfrm>
          <a:off x="4286131" y="2440558"/>
          <a:ext cx="299808" cy="2998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F848A-CD82-4B75-A67D-7A98BA210106}">
      <dsp:nvSpPr>
        <dsp:cNvPr id="0" name=""/>
        <dsp:cNvSpPr/>
      </dsp:nvSpPr>
      <dsp:spPr>
        <a:xfrm>
          <a:off x="4571811" y="2241035"/>
          <a:ext cx="3795465" cy="69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Word</a:t>
          </a: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應用</a:t>
          </a:r>
        </a:p>
      </dsp:txBody>
      <dsp:txXfrm>
        <a:off x="4571811" y="2241035"/>
        <a:ext cx="3795465" cy="69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BE022-22A1-48E3-A93E-CF8A774F2B7F}" type="datetimeFigureOut">
              <a:rPr lang="zh-TW" altLang="en-US" smtClean="0"/>
              <a:t>2024/5/28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51475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9213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4E05-5815-4017-87EE-D8EDAAF213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31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335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5F0A9B-7A0C-42AE-B480-A0497F33697B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32C4B-9336-4AB9-A157-A9741EC6634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2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FFA25-5FA9-4208-B4D5-E648CEFAFB18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DCCB3-ED2B-47D7-95D9-A810044CB16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D15563-1C8B-4C13-B13E-64C755C8EF3B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CA316-EA77-4BC9-A8E7-242D6E4D38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6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88259" y="1"/>
            <a:ext cx="5255741" cy="733167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31D3B8-ABFA-43EE-BC75-D1E799537B27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8D5EF-716D-4257-9941-24A4A527EBA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8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2A673A-04F8-4172-B3C4-C8C4A462AB11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2E239-CCBA-48B3-ADF1-D54C192A127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8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EDF3EF-7F53-411E-98B1-F1EDA18353E0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862A5-77D3-4851-82F5-AF89CDC8F8C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D37BA0-18DA-4EC9-815E-70C7AFF57F1C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049D5-B21F-475E-970B-8DA0793B05F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1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D1CA9-53AE-4883-B2CB-03AED01B04FC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24556-5029-4AA5-9250-4AE8BBF40AE6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0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2888E-4E1A-4FE0-95D1-6FA6BA87A3AC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2A058-9039-4EF4-822E-F29D4DC975B1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3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7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3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EA4EF-CC35-4EA7-B3E9-910CC2DE6ED7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文獻檢索暨館際合作利用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EA75E-8FDD-4397-89F8-5A5443A984D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6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86A61F-29BA-41C8-B606-0A34FE8EA055}" type="datetime1">
              <a:rPr lang="zh-TW" altLang="en-US" smtClean="0">
                <a:solidFill>
                  <a:srgbClr val="000000"/>
                </a:solidFill>
              </a:rPr>
              <a:t>2024/5/28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文獻檢索暨館際合作利用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72E239-CCBA-48B3-ADF1-D54C192A127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4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sldNum="0" hdr="0" ftr="0" dt="0"/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5" indent="-171455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2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c.nttu.edu.tw/ct.asp?xItem=6515&amp;ctNode=1058&amp;mp=1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upport.microsoft.com/zh-tw/office/%E4%BD%BF%E7%94%A8-microsoft-update-%E6%9B%B4%E6%96%B0-office-f59d3f9d-bd5d-4d3b-a08e-1dd659cf5282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zh-tw/office/%E5%AE%89%E8%A3%9D-office-%E6%9B%B4%E6%96%B0-2ab296f3-7f03-43a2-8e50-46de917611c5" TargetMode="External"/><Relationship Id="rId2" Type="http://schemas.openxmlformats.org/officeDocument/2006/relationships/hyperlink" Target="https://support.microsoft.com/zh-tw/office/%E9%97%9C%E6%96%BC-office-%E6%88%91%E4%BD%BF%E7%94%A8%E7%9A%84%E6%98%AF%E5%93%AA%E5%80%8B%E7%89%88%E6%9C%AC%E7%9A%84-office-932788b8-a3ce-44bf-bb09-e334518b8b19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e.office.com/addinsinstallpage.aspx?rs=en-001&amp;assetid=WA104380122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la.org/" TargetMode="External"/><Relationship Id="rId2" Type="http://schemas.openxmlformats.org/officeDocument/2006/relationships/hyperlink" Target="http://www.apastyl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icagomanualofstyle.org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hylib.lib.nttu.edu.tw/webpac/bookDetail.do?id=581025&amp;Lflag=1" TargetMode="External"/><Relationship Id="rId3" Type="http://schemas.openxmlformats.org/officeDocument/2006/relationships/hyperlink" Target="http://hylib.lib.nttu.edu.tw/webpac/bookDetail.do?id=703653&amp;Lflag=1" TargetMode="External"/><Relationship Id="rId7" Type="http://schemas.openxmlformats.org/officeDocument/2006/relationships/hyperlink" Target="https://style.mla.org/mla-format/" TargetMode="External"/><Relationship Id="rId2" Type="http://schemas.openxmlformats.org/officeDocument/2006/relationships/hyperlink" Target="https://apastyle.apa.org/style-grammar-guidelines/references/examp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ylib.lib.nttu.edu.tw/webpac/bookDetail.do?id=660397&amp;Lflag=1" TargetMode="External"/><Relationship Id="rId5" Type="http://schemas.openxmlformats.org/officeDocument/2006/relationships/hyperlink" Target="http://hylib.lib.nttu.edu.tw/webpac/bookDetail.do?id=695645&amp;Lflag=1" TargetMode="External"/><Relationship Id="rId10" Type="http://schemas.openxmlformats.org/officeDocument/2006/relationships/hyperlink" Target="https://www.chicagomanualofstyle.org/tools_citationguide.html" TargetMode="External"/><Relationship Id="rId4" Type="http://schemas.openxmlformats.org/officeDocument/2006/relationships/hyperlink" Target="https://hylib.lib.nttu.edu.tw/webpac/bookDetail.do?id=690789&amp;Lflag=1" TargetMode="External"/><Relationship Id="rId9" Type="http://schemas.openxmlformats.org/officeDocument/2006/relationships/hyperlink" Target="https://hylib.lib.nttu.edu.tw/webpac/bookDetail.do?id=337596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ites.google.com/view/tnualib/%E9%A6%96%E9%A0%81" TargetMode="External"/><Relationship Id="rId4" Type="http://schemas.openxmlformats.org/officeDocument/2006/relationships/hyperlink" Target="http://tul.blog.ntu.edu.tw/archives/25285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ttulib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www.instagram.com/nttulic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1162226" y="2270072"/>
            <a:ext cx="6858000" cy="157457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東大圖資館資源利用教育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400" b="1" dirty="0" err="1" smtClean="0">
                <a:solidFill>
                  <a:schemeClr val="accent1">
                    <a:lumMod val="50000"/>
                  </a:schemeClr>
                </a:solidFill>
              </a:rPr>
              <a:t>RefWorks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6" y="0"/>
            <a:ext cx="8393827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04653" y="1747568"/>
            <a:ext cx="2767346" cy="426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pSp>
        <p:nvGrpSpPr>
          <p:cNvPr id="4" name="群組 3"/>
          <p:cNvGrpSpPr/>
          <p:nvPr/>
        </p:nvGrpSpPr>
        <p:grpSpPr>
          <a:xfrm>
            <a:off x="2403086" y="4611998"/>
            <a:ext cx="1156136" cy="788490"/>
            <a:chOff x="3810837" y="3700248"/>
            <a:chExt cx="1143548" cy="1051320"/>
          </a:xfrm>
        </p:grpSpPr>
        <p:sp>
          <p:nvSpPr>
            <p:cNvPr id="5" name="矩形 4"/>
            <p:cNvSpPr/>
            <p:nvPr/>
          </p:nvSpPr>
          <p:spPr>
            <a:xfrm>
              <a:off x="3810837" y="4513811"/>
              <a:ext cx="1143548" cy="2377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6" name="向下箭號 5"/>
            <p:cNvSpPr/>
            <p:nvPr/>
          </p:nvSpPr>
          <p:spPr>
            <a:xfrm>
              <a:off x="4570742" y="4069580"/>
              <a:ext cx="234086" cy="39464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4300499" y="3700248"/>
              <a:ext cx="62026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dirty="0">
                  <a:solidFill>
                    <a:srgbClr val="FF0000"/>
                  </a:solidFill>
                </a:rPr>
                <a:t>路徑</a:t>
              </a:r>
              <a:r>
                <a:rPr lang="en-US" altLang="zh-TW" sz="1350" dirty="0">
                  <a:solidFill>
                    <a:srgbClr val="FF0000"/>
                  </a:solidFill>
                </a:rPr>
                <a:t>2</a:t>
              </a:r>
              <a:endParaRPr lang="zh-TW" altLang="en-US" sz="135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3503255" y="1447486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50" dirty="0">
                <a:solidFill>
                  <a:srgbClr val="FF0000"/>
                </a:solidFill>
              </a:rPr>
              <a:t>路徑</a:t>
            </a:r>
            <a:r>
              <a:rPr lang="en-US" altLang="zh-TW" sz="1350" dirty="0">
                <a:solidFill>
                  <a:srgbClr val="FF0000"/>
                </a:solidFill>
              </a:rPr>
              <a:t>1</a:t>
            </a:r>
            <a:endParaRPr lang="zh-TW" alt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9F4AA0-B67C-4995-BE57-15AB073D3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288"/>
            <a:ext cx="9144000" cy="482342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71B656-28D4-4601-9784-5CC3B3752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287"/>
            <a:ext cx="9144000" cy="4823423"/>
          </a:xfrm>
          <a:prstGeom prst="rect">
            <a:avLst/>
          </a:prstGeom>
        </p:spPr>
      </p:pic>
      <p:sp>
        <p:nvSpPr>
          <p:cNvPr id="9" name="圓角矩形 4">
            <a:extLst>
              <a:ext uri="{FF2B5EF4-FFF2-40B4-BE49-F238E27FC236}">
                <a16:creationId xmlns:a16="http://schemas.microsoft.com/office/drawing/2014/main" id="{BD9D1787-DA62-47C1-99EF-C27018E68AA0}"/>
              </a:ext>
            </a:extLst>
          </p:cNvPr>
          <p:cNvSpPr/>
          <p:nvPr/>
        </p:nvSpPr>
        <p:spPr bwMode="auto">
          <a:xfrm>
            <a:off x="2750517" y="1671529"/>
            <a:ext cx="1167060" cy="39881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" name="圓角矩形 4">
            <a:extLst>
              <a:ext uri="{FF2B5EF4-FFF2-40B4-BE49-F238E27FC236}">
                <a16:creationId xmlns:a16="http://schemas.microsoft.com/office/drawing/2014/main" id="{00DE85A6-201E-4FA0-9F7B-B4241CF1B5FF}"/>
              </a:ext>
            </a:extLst>
          </p:cNvPr>
          <p:cNvSpPr/>
          <p:nvPr/>
        </p:nvSpPr>
        <p:spPr bwMode="auto">
          <a:xfrm>
            <a:off x="2221601" y="2733044"/>
            <a:ext cx="1902164" cy="39881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1" name="圓角矩形 4">
            <a:extLst>
              <a:ext uri="{FF2B5EF4-FFF2-40B4-BE49-F238E27FC236}">
                <a16:creationId xmlns:a16="http://schemas.microsoft.com/office/drawing/2014/main" id="{D7B9B3F0-D252-4849-B99C-D9B620436718}"/>
              </a:ext>
            </a:extLst>
          </p:cNvPr>
          <p:cNvSpPr/>
          <p:nvPr/>
        </p:nvSpPr>
        <p:spPr bwMode="auto">
          <a:xfrm>
            <a:off x="2221600" y="4448799"/>
            <a:ext cx="3264799" cy="119896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052047" y="1999545"/>
            <a:ext cx="2687081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點選電子資源，輸入「</a:t>
            </a:r>
            <a:r>
              <a:rPr lang="en-US" altLang="zh-TW" sz="2000" dirty="0" err="1" smtClean="0"/>
              <a:t>RefWorks</a:t>
            </a:r>
            <a:r>
              <a:rPr lang="zh-TW" altLang="en-US" sz="2000" dirty="0" smtClean="0"/>
              <a:t>」並查詢</a:t>
            </a:r>
            <a:endParaRPr lang="zh-TW" altLang="en-US" sz="20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F86A985-34DB-4C3B-80E2-84DD8DE23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00" y="966467"/>
            <a:ext cx="4656223" cy="4976291"/>
          </a:xfrm>
          <a:prstGeom prst="rect">
            <a:avLst/>
          </a:prstGeom>
        </p:spPr>
      </p:pic>
      <p:sp>
        <p:nvSpPr>
          <p:cNvPr id="13" name="圓角矩形 4">
            <a:extLst>
              <a:ext uri="{FF2B5EF4-FFF2-40B4-BE49-F238E27FC236}">
                <a16:creationId xmlns:a16="http://schemas.microsoft.com/office/drawing/2014/main" id="{31F09485-C24A-41C8-A31D-5E924CD01E01}"/>
              </a:ext>
            </a:extLst>
          </p:cNvPr>
          <p:cNvSpPr/>
          <p:nvPr/>
        </p:nvSpPr>
        <p:spPr bwMode="auto">
          <a:xfrm>
            <a:off x="4052047" y="5242490"/>
            <a:ext cx="1075765" cy="39881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76B4F25-8393-48DE-9FA3-039D49FEC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85" y="1516150"/>
            <a:ext cx="4656223" cy="4419983"/>
          </a:xfrm>
          <a:prstGeom prst="rect">
            <a:avLst/>
          </a:prstGeom>
        </p:spPr>
      </p:pic>
      <p:sp>
        <p:nvSpPr>
          <p:cNvPr id="15" name="圓角矩形 4">
            <a:extLst>
              <a:ext uri="{FF2B5EF4-FFF2-40B4-BE49-F238E27FC236}">
                <a16:creationId xmlns:a16="http://schemas.microsoft.com/office/drawing/2014/main" id="{0A69A735-45FE-4B2E-87D2-A7B6920E5538}"/>
              </a:ext>
            </a:extLst>
          </p:cNvPr>
          <p:cNvSpPr/>
          <p:nvPr/>
        </p:nvSpPr>
        <p:spPr bwMode="auto">
          <a:xfrm>
            <a:off x="3048000" y="3183085"/>
            <a:ext cx="3012141" cy="54305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B026BF7-859E-48BD-9715-3D07E8D8D21C}"/>
              </a:ext>
            </a:extLst>
          </p:cNvPr>
          <p:cNvSpPr/>
          <p:nvPr/>
        </p:nvSpPr>
        <p:spPr>
          <a:xfrm>
            <a:off x="7379207" y="88590"/>
            <a:ext cx="1761767" cy="6231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註冊帳號</a:t>
            </a:r>
          </a:p>
        </p:txBody>
      </p:sp>
      <p:sp>
        <p:nvSpPr>
          <p:cNvPr id="17" name="語音泡泡: 圓角矩形 16">
            <a:extLst>
              <a:ext uri="{FF2B5EF4-FFF2-40B4-BE49-F238E27FC236}">
                <a16:creationId xmlns:a16="http://schemas.microsoft.com/office/drawing/2014/main" id="{87711C2D-0984-4EAF-935D-6B7B324C74BB}"/>
              </a:ext>
            </a:extLst>
          </p:cNvPr>
          <p:cNvSpPr/>
          <p:nvPr/>
        </p:nvSpPr>
        <p:spPr>
          <a:xfrm>
            <a:off x="5728447" y="2447365"/>
            <a:ext cx="3232673" cy="684493"/>
          </a:xfrm>
          <a:prstGeom prst="wedgeRoundRectCallout">
            <a:avLst>
              <a:gd name="adj1" fmla="val -44623"/>
              <a:gd name="adj2" fmla="val 7952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註冊完畢後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記</a:t>
            </a:r>
            <a:r>
              <a:rPr lang="zh-TW" altLang="en-US" dirty="0"/>
              <a:t>好</a:t>
            </a:r>
            <a:r>
              <a:rPr lang="zh-TW" altLang="en-US" dirty="0" smtClean="0"/>
              <a:t>自己設定的帳</a:t>
            </a:r>
            <a:r>
              <a:rPr lang="zh-TW" altLang="en-US" dirty="0"/>
              <a:t>密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47533" y="3955239"/>
            <a:ext cx="3676231" cy="1692771"/>
          </a:xfrm>
          <a:prstGeom prst="wedgeRectCallout">
            <a:avLst>
              <a:gd name="adj1" fmla="val 36919"/>
              <a:gd name="adj2" fmla="val -82448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請用學校</a:t>
            </a:r>
            <a:r>
              <a:rPr lang="en-US" altLang="zh-TW" dirty="0" smtClean="0">
                <a:solidFill>
                  <a:srgbClr val="FF0000"/>
                </a:solidFill>
              </a:rPr>
              <a:t>mail</a:t>
            </a:r>
            <a:r>
              <a:rPr lang="zh-TW" altLang="en-US" dirty="0" smtClean="0">
                <a:solidFill>
                  <a:srgbClr val="FF0000"/>
                </a:solidFill>
              </a:rPr>
              <a:t>註冊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@ms11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.nttu.edu.tw</a:t>
            </a:r>
          </a:p>
          <a:p>
            <a:pPr algn="ctr"/>
            <a:r>
              <a:rPr kumimoji="0"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kumimoji="0"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r>
              <a:rPr kumimoji="0"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】112</a:t>
            </a:r>
            <a:r>
              <a:rPr kumimoji="0"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年入學則為</a:t>
            </a:r>
            <a:r>
              <a:rPr kumimoji="0"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ms112</a:t>
            </a:r>
            <a:r>
              <a:rPr kumimoji="0"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kumimoji="0"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年入學為</a:t>
            </a:r>
            <a:r>
              <a:rPr kumimoji="0"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ms113</a:t>
            </a:r>
            <a:r>
              <a:rPr kumimoji="0"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，依此類推</a:t>
            </a:r>
            <a:endParaRPr kumimoji="0" lang="en-US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endParaRPr lang="en-US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0"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kumimoji="0"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@</a:t>
            </a:r>
            <a:r>
              <a:rPr kumimoji="0"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gm.nttu.edu.tw</a:t>
            </a:r>
          </a:p>
        </p:txBody>
      </p:sp>
    </p:spTree>
    <p:extLst>
      <p:ext uri="{BB962C8B-B14F-4D97-AF65-F5344CB8AC3E}">
        <p14:creationId xmlns:p14="http://schemas.microsoft.com/office/powerpoint/2010/main" val="38769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488935" y="87787"/>
            <a:ext cx="1647463" cy="63138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學校信箱</a:t>
            </a:r>
          </a:p>
        </p:txBody>
      </p:sp>
      <p:sp>
        <p:nvSpPr>
          <p:cNvPr id="4" name="文字版面配置區 5"/>
          <p:cNvSpPr txBox="1">
            <a:spLocks/>
          </p:cNvSpPr>
          <p:nvPr/>
        </p:nvSpPr>
        <p:spPr>
          <a:xfrm>
            <a:off x="599539" y="1373515"/>
            <a:ext cx="7145968" cy="4122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每位東大在學學生都有兩組學校信箱可以使用</a:t>
            </a:r>
            <a:endParaRPr kumimoji="0" lang="en-US" altLang="zh-TW" sz="20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84925" y="1860894"/>
            <a:ext cx="4064777" cy="477298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dirty="0" err="1"/>
              <a:t>WebMail</a:t>
            </a:r>
            <a:endParaRPr lang="en-US" altLang="zh-TW" dirty="0"/>
          </a:p>
          <a:p>
            <a:pPr algn="ctr"/>
            <a:r>
              <a:rPr kumimoji="0"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@ms11</a:t>
            </a:r>
            <a:r>
              <a:rPr kumimoji="0"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kumimoji="0"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.nttu.edu.tw</a:t>
            </a:r>
          </a:p>
          <a:p>
            <a:pPr algn="ctr"/>
            <a:r>
              <a:rPr lang="en-US" altLang="zh-TW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en-US" altLang="zh-TW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後入學，帳號統一為</a:t>
            </a:r>
            <a:endParaRPr lang="en-US" altLang="zh-TW" sz="1800" dirty="0">
              <a:solidFill>
                <a:srgbClr val="54A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u+</a:t>
            </a:r>
            <a:r>
              <a:rPr lang="zh-TW" altLang="en-US" sz="18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endParaRPr lang="en-US" altLang="zh-TW" sz="1800" dirty="0">
              <a:solidFill>
                <a:srgbClr val="54A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學年前入學：</a:t>
            </a:r>
            <a:endParaRPr lang="en-US" altLang="zh-TW" sz="16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大學部：學號前加ｕ 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例：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u10501001)</a:t>
            </a:r>
            <a:b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研究所：學號前加 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 (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例：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g10501001)</a:t>
            </a:r>
            <a:b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進修部：學號前加 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(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例：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b10501001)</a:t>
            </a:r>
            <a:endParaRPr lang="zh-TW" altLang="en-US" sz="16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完整帳號為：</a:t>
            </a:r>
            <a:b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帳號＠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ms112.nttu.edu.tw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（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ms112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學年入學）</a:t>
            </a:r>
            <a:b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如大學部：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u11201001@ms112.nttu.edu.tw</a:t>
            </a:r>
          </a:p>
          <a:p>
            <a:r>
              <a:rPr lang="zh-TW" altLang="en-US" sz="1600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預設密碼：身分證字號後四碼加出生月日四碼</a:t>
            </a:r>
            <a:endParaRPr lang="en-US" altLang="zh-TW" sz="1600" dirty="0">
              <a:solidFill>
                <a:srgbClr val="54A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4668619" y="1860894"/>
            <a:ext cx="3905026" cy="44622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fontAlgn="auto">
              <a:spcAft>
                <a:spcPts val="0"/>
              </a:spcAft>
              <a:buNone/>
            </a:pPr>
            <a:endParaRPr kumimoji="0"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kumimoji="0"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kumimoji="0"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Gmail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kumimoji="0"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@gm.nttu.edu.tw</a:t>
            </a:r>
          </a:p>
          <a:p>
            <a:pPr marL="0" indent="0" fontAlgn="auto">
              <a:spcAft>
                <a:spcPts val="0"/>
              </a:spcAft>
              <a:buNone/>
            </a:pPr>
            <a:endParaRPr kumimoji="0"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帳號：學號</a:t>
            </a:r>
            <a:r>
              <a:rPr kumimoji="0" lang="en-US" altLang="zh-TW" sz="1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@gm.nttu.edu.tw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預設密碼：身分證字號後四碼加出生月日四碼</a:t>
            </a:r>
            <a:endParaRPr kumimoji="0" lang="en-US" altLang="zh-TW" sz="18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22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" y="1700561"/>
            <a:ext cx="6381750" cy="45148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1700561"/>
            <a:ext cx="4143375" cy="3552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3683976" y="5567656"/>
            <a:ext cx="2414652" cy="449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文字版面配置區 5"/>
          <p:cNvSpPr txBox="1">
            <a:spLocks/>
          </p:cNvSpPr>
          <p:nvPr/>
        </p:nvSpPr>
        <p:spPr>
          <a:xfrm>
            <a:off x="0" y="1386291"/>
            <a:ext cx="4937760" cy="525675"/>
          </a:xfrm>
          <a:prstGeom prst="rect">
            <a:avLst/>
          </a:prstGeom>
          <a:noFill/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台東大學首頁</a:t>
            </a:r>
            <a:r>
              <a:rPr kumimoji="0"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學生校友系統</a:t>
            </a:r>
            <a:r>
              <a:rPr kumimoji="0"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0" lang="en-US" altLang="zh-TW" sz="1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WebMail</a:t>
            </a:r>
            <a:endParaRPr kumimoji="0"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88935" y="87787"/>
            <a:ext cx="1647463" cy="63138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學校信箱</a:t>
            </a:r>
          </a:p>
        </p:txBody>
      </p:sp>
    </p:spTree>
    <p:extLst>
      <p:ext uri="{BB962C8B-B14F-4D97-AF65-F5344CB8AC3E}">
        <p14:creationId xmlns:p14="http://schemas.microsoft.com/office/powerpoint/2010/main" val="190291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5" y="928869"/>
            <a:ext cx="4638675" cy="53816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71333" y="1440625"/>
            <a:ext cx="4572000" cy="4893647"/>
          </a:xfrm>
          <a:prstGeom prst="rect">
            <a:avLst/>
          </a:prstGeom>
          <a:solidFill>
            <a:srgbClr val="E9D227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個人使用儲存容量為 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15GB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，超過使用量帳號將會被停權。</a:t>
            </a:r>
            <a:b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</a:b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學生帳號於入學後建立，無須申請，預設帳號為 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學號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@gm.nttu.edu.tw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預設密碼為身分證後四碼 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+ 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生日月日四碼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使用說明：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  <a:hlinkClick r:id="rId3"/>
              </a:rPr>
              <a:t>https://lic.nttu.edu.tw/ct.asp?xItem=6515&amp;ctNode=1058&amp;mp=1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88935" y="87787"/>
            <a:ext cx="1647463" cy="63138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學校信箱</a:t>
            </a:r>
          </a:p>
        </p:txBody>
      </p:sp>
    </p:spTree>
    <p:extLst>
      <p:ext uri="{BB962C8B-B14F-4D97-AF65-F5344CB8AC3E}">
        <p14:creationId xmlns:p14="http://schemas.microsoft.com/office/powerpoint/2010/main" val="41396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145347" y="3159135"/>
            <a:ext cx="52061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err="1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介面操作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40"/>
            <a:ext cx="9144000" cy="4283719"/>
          </a:xfrm>
          <a:prstGeom prst="rect">
            <a:avLst/>
          </a:prstGeom>
        </p:spPr>
      </p:pic>
      <p:sp>
        <p:nvSpPr>
          <p:cNvPr id="12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992505" y="1542147"/>
            <a:ext cx="406527" cy="31408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40"/>
            <a:ext cx="8010525" cy="3924300"/>
          </a:xfrm>
          <a:prstGeom prst="rect">
            <a:avLst/>
          </a:prstGeom>
        </p:spPr>
      </p:pic>
      <p:sp>
        <p:nvSpPr>
          <p:cNvPr id="14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2111121" y="2302451"/>
            <a:ext cx="2452116" cy="44468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5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5257800" y="2306177"/>
            <a:ext cx="3447288" cy="1013095"/>
          </a:xfrm>
          <a:prstGeom prst="wedgeRoundRectCallout">
            <a:avLst>
              <a:gd name="adj1" fmla="val -61750"/>
              <a:gd name="adj2" fmla="val -1972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直接上傳全文檔案，讓系統抓書目</a:t>
            </a:r>
            <a:r>
              <a:rPr lang="zh-TW" altLang="en-US" dirty="0"/>
              <a:t>。</a:t>
            </a:r>
            <a:endParaRPr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9" y="1031756"/>
            <a:ext cx="7239627" cy="4549534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5777485" y="5136610"/>
            <a:ext cx="1043940" cy="44468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2235708" y="2302450"/>
            <a:ext cx="3169988" cy="49561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896"/>
            <a:ext cx="9144000" cy="2426208"/>
          </a:xfrm>
          <a:prstGeom prst="rect">
            <a:avLst/>
          </a:prstGeom>
        </p:spPr>
      </p:pic>
      <p:sp>
        <p:nvSpPr>
          <p:cNvPr id="11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1485900" y="3643090"/>
            <a:ext cx="7575803" cy="44468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5209093" y="2776970"/>
            <a:ext cx="1612332" cy="943113"/>
          </a:xfrm>
          <a:prstGeom prst="wedgeRoundRectCallout">
            <a:avLst>
              <a:gd name="adj1" fmla="val -79633"/>
              <a:gd name="adj2" fmla="val 4717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匯入成功</a:t>
            </a:r>
            <a:endParaRPr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504"/>
            <a:ext cx="9144000" cy="2602992"/>
          </a:xfrm>
          <a:prstGeom prst="rect">
            <a:avLst/>
          </a:prstGeom>
        </p:spPr>
      </p:pic>
      <p:sp>
        <p:nvSpPr>
          <p:cNvPr id="9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4080857" y="4368836"/>
            <a:ext cx="2711174" cy="572896"/>
          </a:xfrm>
          <a:prstGeom prst="wedgeRoundRectCallout">
            <a:avLst>
              <a:gd name="adj1" fmla="val 65849"/>
              <a:gd name="adj2" fmla="val -5082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切換到引文檢視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11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1330453" y="3429000"/>
            <a:ext cx="5747004" cy="62179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3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679703" y="4256771"/>
            <a:ext cx="2711174" cy="1407819"/>
          </a:xfrm>
          <a:prstGeom prst="wedgeRoundRectCallout">
            <a:avLst>
              <a:gd name="adj1" fmla="val 49660"/>
              <a:gd name="adj2" fmla="val -6904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顯示某些欄位資訊不完整</a:t>
            </a:r>
            <a:r>
              <a:rPr lang="zh-TW" altLang="en-US" dirty="0"/>
              <a:t>（</a:t>
            </a:r>
            <a:r>
              <a:rPr lang="zh-TW" altLang="en-US" dirty="0" smtClean="0"/>
              <a:t>底色</a:t>
            </a:r>
            <a:r>
              <a:rPr lang="zh-TW" altLang="en-US" dirty="0"/>
              <a:t>）</a:t>
            </a:r>
            <a:endParaRPr lang="en-US" altLang="zh-TW" dirty="0" smtClean="0"/>
          </a:p>
          <a:p>
            <a:r>
              <a:rPr lang="zh-TW" altLang="en-US" dirty="0">
                <a:solidFill>
                  <a:srgbClr val="FFC000"/>
                </a:solidFill>
              </a:rPr>
              <a:t>點選底色</a:t>
            </a:r>
            <a:r>
              <a:rPr lang="zh-TW" altLang="en-US" dirty="0" smtClean="0">
                <a:solidFill>
                  <a:srgbClr val="FFC000"/>
                </a:solidFill>
              </a:rPr>
              <a:t>，可編輯修正。</a:t>
            </a:r>
            <a:endParaRPr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06596D4-45BA-48AA-BFF2-B3DBB3062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959"/>
            <a:ext cx="9144000" cy="3688080"/>
          </a:xfrm>
          <a:prstGeom prst="rect">
            <a:avLst/>
          </a:prstGeom>
        </p:spPr>
      </p:pic>
      <p:sp>
        <p:nvSpPr>
          <p:cNvPr id="3" name="圓角矩形 4">
            <a:extLst>
              <a:ext uri="{FF2B5EF4-FFF2-40B4-BE49-F238E27FC236}">
                <a16:creationId xmlns:a16="http://schemas.microsoft.com/office/drawing/2014/main" id="{C392F507-F2E1-4BF9-A1D5-887807F9EFE5}"/>
              </a:ext>
            </a:extLst>
          </p:cNvPr>
          <p:cNvSpPr/>
          <p:nvPr/>
        </p:nvSpPr>
        <p:spPr bwMode="auto">
          <a:xfrm>
            <a:off x="5490365" y="2583695"/>
            <a:ext cx="3546953" cy="79378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1956816" y="3621921"/>
            <a:ext cx="3533549" cy="1407819"/>
          </a:xfrm>
          <a:prstGeom prst="wedgeRoundRectCallout">
            <a:avLst>
              <a:gd name="adj1" fmla="val 49660"/>
              <a:gd name="adj2" fmla="val -6904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例如這筆書目標題錯誤</a:t>
            </a:r>
            <a:r>
              <a:rPr lang="zh-TW" altLang="en-US" dirty="0"/>
              <a:t>（</a:t>
            </a:r>
            <a:r>
              <a:rPr lang="zh-TW" altLang="en-US" dirty="0" smtClean="0"/>
              <a:t>太多資訊</a:t>
            </a:r>
            <a:r>
              <a:rPr lang="zh-TW" altLang="en-US" dirty="0"/>
              <a:t>）</a:t>
            </a:r>
            <a:r>
              <a:rPr lang="zh-TW" altLang="en-US" dirty="0" smtClean="0"/>
              <a:t>，作者欄缺漏，需要修正。</a:t>
            </a:r>
            <a:endParaRPr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5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/>
              <a:t>大綱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379919"/>
              </p:ext>
            </p:extLst>
          </p:nvPr>
        </p:nvGraphicFramePr>
        <p:xfrm>
          <a:off x="387898" y="1414788"/>
          <a:ext cx="8368205" cy="4936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82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B2EA8E-D5BA-4622-BEDD-27D42E58C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647"/>
            <a:ext cx="9144000" cy="4870704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110A524C-64C9-43FE-BD30-27FFF3CB2E8F}"/>
              </a:ext>
            </a:extLst>
          </p:cNvPr>
          <p:cNvSpPr/>
          <p:nvPr/>
        </p:nvSpPr>
        <p:spPr bwMode="auto">
          <a:xfrm>
            <a:off x="8831580" y="1645920"/>
            <a:ext cx="312420" cy="31242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2630289" y="3320617"/>
            <a:ext cx="3883421" cy="1708583"/>
          </a:xfrm>
          <a:prstGeom prst="wedgeRoundRectCallout">
            <a:avLst>
              <a:gd name="adj1" fmla="val -47747"/>
              <a:gd name="adj2" fmla="val -7684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點選後，點筆的</a:t>
            </a:r>
            <a:r>
              <a:rPr lang="zh-TW" altLang="en-US" dirty="0" smtClean="0"/>
              <a:t>圖案編輯書目。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C000"/>
                </a:solidFill>
              </a:rPr>
              <a:t>修改</a:t>
            </a:r>
            <a:r>
              <a:rPr lang="zh-TW" altLang="en-US" dirty="0">
                <a:solidFill>
                  <a:srgbClr val="FFC000"/>
                </a:solidFill>
              </a:rPr>
              <a:t>書目中錯誤</a:t>
            </a:r>
            <a:r>
              <a:rPr lang="en-US" altLang="zh-TW" dirty="0">
                <a:solidFill>
                  <a:srgbClr val="FFC000"/>
                </a:solidFill>
              </a:rPr>
              <a:t>/</a:t>
            </a:r>
            <a:r>
              <a:rPr lang="zh-TW" altLang="en-US" dirty="0" smtClean="0">
                <a:solidFill>
                  <a:srgbClr val="FFC000"/>
                </a:solidFill>
              </a:rPr>
              <a:t>置的內容</a:t>
            </a:r>
            <a:endParaRPr lang="en-US" altLang="zh-TW" dirty="0" smtClean="0">
              <a:solidFill>
                <a:srgbClr val="FFC000"/>
              </a:solidFill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2EA56144-A1DD-4841-B959-1783E98D1FED}"/>
              </a:ext>
            </a:extLst>
          </p:cNvPr>
          <p:cNvCxnSpPr/>
          <p:nvPr/>
        </p:nvCxnSpPr>
        <p:spPr>
          <a:xfrm flipV="1">
            <a:off x="6111240" y="1958340"/>
            <a:ext cx="2621280" cy="147066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92FE651-C6B7-4C96-84C6-5BB256D25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528"/>
            <a:ext cx="9144000" cy="4504943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8EFAA627-703A-45A3-A969-FB2DE92DA7B3}"/>
              </a:ext>
            </a:extLst>
          </p:cNvPr>
          <p:cNvSpPr/>
          <p:nvPr/>
        </p:nvSpPr>
        <p:spPr bwMode="auto">
          <a:xfrm>
            <a:off x="5497985" y="2148840"/>
            <a:ext cx="2937355" cy="31242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8547687-EE67-47EF-9117-751C5CD6F30E}"/>
              </a:ext>
            </a:extLst>
          </p:cNvPr>
          <p:cNvSpPr/>
          <p:nvPr/>
        </p:nvSpPr>
        <p:spPr>
          <a:xfrm>
            <a:off x="8591550" y="2065020"/>
            <a:ext cx="510540" cy="4800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B08EC638-600E-43EE-BFE3-D258FE2DA3FC}"/>
              </a:ext>
            </a:extLst>
          </p:cNvPr>
          <p:cNvSpPr/>
          <p:nvPr/>
        </p:nvSpPr>
        <p:spPr>
          <a:xfrm>
            <a:off x="8602980" y="3669835"/>
            <a:ext cx="510540" cy="4800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4">
            <a:extLst>
              <a:ext uri="{FF2B5EF4-FFF2-40B4-BE49-F238E27FC236}">
                <a16:creationId xmlns:a16="http://schemas.microsoft.com/office/drawing/2014/main" id="{A049BA22-03BE-46F8-B1A0-51177BB7F2E6}"/>
              </a:ext>
            </a:extLst>
          </p:cNvPr>
          <p:cNvSpPr/>
          <p:nvPr/>
        </p:nvSpPr>
        <p:spPr bwMode="auto">
          <a:xfrm>
            <a:off x="5292245" y="4838700"/>
            <a:ext cx="3143095" cy="84285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1258689" y="3633259"/>
            <a:ext cx="3883421" cy="1708583"/>
          </a:xfrm>
          <a:prstGeom prst="wedgeRoundRectCallout">
            <a:avLst>
              <a:gd name="adj1" fmla="val 139681"/>
              <a:gd name="adj2" fmla="val -11590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標題</a:t>
            </a:r>
            <a:r>
              <a:rPr lang="zh-TW" altLang="en-US" dirty="0" smtClean="0"/>
              <a:t>及</a:t>
            </a:r>
            <a:r>
              <a:rPr lang="en-US" altLang="zh-TW" dirty="0" smtClean="0"/>
              <a:t>DOI</a:t>
            </a:r>
            <a:r>
              <a:rPr lang="zh-TW" altLang="en-US" dirty="0" smtClean="0"/>
              <a:t>欄位可點選閃電符號，於資料庫中找尋相符書目補上。</a:t>
            </a:r>
            <a:endParaRPr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544"/>
            <a:ext cx="9144000" cy="4134911"/>
          </a:xfrm>
          <a:prstGeom prst="rect">
            <a:avLst/>
          </a:prstGeom>
        </p:spPr>
      </p:pic>
      <p:sp>
        <p:nvSpPr>
          <p:cNvPr id="3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2331720" y="4536335"/>
            <a:ext cx="3130430" cy="960120"/>
          </a:xfrm>
          <a:prstGeom prst="wedgeRoundRectCallout">
            <a:avLst>
              <a:gd name="adj1" fmla="val 78461"/>
              <a:gd name="adj2" fmla="val 2805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中文資料建議：新增</a:t>
            </a:r>
            <a:r>
              <a:rPr lang="en-US" altLang="zh-TW" dirty="0" smtClean="0"/>
              <a:t>【</a:t>
            </a:r>
            <a:r>
              <a:rPr lang="zh-TW" altLang="en-US" dirty="0" smtClean="0"/>
              <a:t>文件語言</a:t>
            </a:r>
            <a:r>
              <a:rPr lang="en-US" altLang="zh-TW" dirty="0" smtClean="0"/>
              <a:t>】</a:t>
            </a:r>
            <a:r>
              <a:rPr lang="zh-TW" altLang="en-US" dirty="0" smtClean="0"/>
              <a:t>欄位。</a:t>
            </a:r>
            <a:endParaRPr lang="en-US" altLang="zh-TW" dirty="0" smtClean="0">
              <a:solidFill>
                <a:srgbClr val="FFC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12" y="2051685"/>
            <a:ext cx="25717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718"/>
            <a:ext cx="9144000" cy="4228563"/>
          </a:xfrm>
          <a:prstGeom prst="rect">
            <a:avLst/>
          </a:prstGeom>
        </p:spPr>
      </p:pic>
      <p:sp>
        <p:nvSpPr>
          <p:cNvPr id="5" name="圓角矩形 4">
            <a:extLst>
              <a:ext uri="{FF2B5EF4-FFF2-40B4-BE49-F238E27FC236}">
                <a16:creationId xmlns:a16="http://schemas.microsoft.com/office/drawing/2014/main" id="{8EFAA627-703A-45A3-A969-FB2DE92DA7B3}"/>
              </a:ext>
            </a:extLst>
          </p:cNvPr>
          <p:cNvSpPr/>
          <p:nvPr/>
        </p:nvSpPr>
        <p:spPr bwMode="auto">
          <a:xfrm>
            <a:off x="6202073" y="3428998"/>
            <a:ext cx="2347567" cy="78638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2477283" y="3585358"/>
            <a:ext cx="3130430" cy="1242673"/>
          </a:xfrm>
          <a:prstGeom prst="wedgeRoundRectCallout">
            <a:avLst>
              <a:gd name="adj1" fmla="val 69114"/>
              <a:gd name="adj2" fmla="val -1194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新增後，點選欄位，搜尋選用</a:t>
            </a:r>
            <a:r>
              <a:rPr lang="en-US" altLang="zh-TW" dirty="0" smtClean="0"/>
              <a:t>Chinese(Traditional)</a:t>
            </a:r>
            <a:endParaRPr lang="en-US" altLang="zh-TW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2811" y="337821"/>
            <a:ext cx="556304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批次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以修改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文件語言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欄位為例</a:t>
            </a:r>
            <a:endParaRPr lang="zh-TW" alt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157"/>
            <a:ext cx="9144000" cy="4845686"/>
          </a:xfrm>
          <a:prstGeom prst="rect">
            <a:avLst/>
          </a:prstGeom>
        </p:spPr>
      </p:pic>
      <p:sp>
        <p:nvSpPr>
          <p:cNvPr id="6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1615148" y="4267071"/>
            <a:ext cx="3733800" cy="1289433"/>
          </a:xfrm>
          <a:prstGeom prst="wedgeRoundRectCallout">
            <a:avLst>
              <a:gd name="adj1" fmla="val -56305"/>
              <a:gd name="adj2" fmla="val -5418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將要批次修改的書目放至資料夾，點選資料夾後，點選</a:t>
            </a:r>
            <a:r>
              <a:rPr lang="en-US" altLang="zh-TW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en-US" altLang="zh-TW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8" name="圓角矩形 27">
            <a:extLst>
              <a:ext uri="{FF2B5EF4-FFF2-40B4-BE49-F238E27FC236}">
                <a16:creationId xmlns:a16="http://schemas.microsoft.com/office/drawing/2014/main" id="{8EFAA627-703A-45A3-A969-FB2DE92DA7B3}"/>
              </a:ext>
            </a:extLst>
          </p:cNvPr>
          <p:cNvSpPr/>
          <p:nvPr/>
        </p:nvSpPr>
        <p:spPr bwMode="auto">
          <a:xfrm>
            <a:off x="6202073" y="1472183"/>
            <a:ext cx="655927" cy="63093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1408176" y="1865376"/>
            <a:ext cx="4983480" cy="21063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4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613"/>
            <a:ext cx="9144000" cy="4958773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8EFAA627-703A-45A3-A969-FB2DE92DA7B3}"/>
              </a:ext>
            </a:extLst>
          </p:cNvPr>
          <p:cNvSpPr/>
          <p:nvPr/>
        </p:nvSpPr>
        <p:spPr bwMode="auto">
          <a:xfrm>
            <a:off x="6238649" y="2916935"/>
            <a:ext cx="2338423" cy="63093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39"/>
            <a:ext cx="9144000" cy="466326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42811" y="337821"/>
            <a:ext cx="556304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批次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以修改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文件語言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欄位為例</a:t>
            </a:r>
            <a:endParaRPr lang="zh-TW" alt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3674060" y="3854595"/>
            <a:ext cx="3733800" cy="589389"/>
          </a:xfrm>
          <a:prstGeom prst="wedgeRoundRectCallout">
            <a:avLst>
              <a:gd name="adj1" fmla="val -56305"/>
              <a:gd name="adj2" fmla="val -5418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搜尋要新增或修改的欄位</a:t>
            </a:r>
            <a:endParaRPr lang="en-US" altLang="zh-TW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758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2811" y="337821"/>
            <a:ext cx="556304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批次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以修改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文件語言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欄位為例</a:t>
            </a:r>
            <a:endParaRPr lang="zh-TW" alt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466"/>
            <a:ext cx="9144000" cy="4861068"/>
          </a:xfrm>
          <a:prstGeom prst="rect">
            <a:avLst/>
          </a:prstGeom>
        </p:spPr>
      </p:pic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4700016" y="2309259"/>
            <a:ext cx="4242816" cy="589389"/>
          </a:xfrm>
          <a:prstGeom prst="wedgeRoundRectCallout">
            <a:avLst>
              <a:gd name="adj1" fmla="val -38447"/>
              <a:gd name="adj2" fmla="val 11803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輸入要新增或修改的欄位資料</a:t>
            </a:r>
            <a:endParaRPr lang="en-US" altLang="zh-TW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1965145" y="5155603"/>
            <a:ext cx="2523744" cy="1155369"/>
          </a:xfrm>
          <a:prstGeom prst="wedgeRoundRectCallout">
            <a:avLst>
              <a:gd name="adj1" fmla="val 33602"/>
              <a:gd name="adj2" fmla="val -10623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這裡選擇覆寫，也可依需求變更</a:t>
            </a:r>
            <a:endParaRPr lang="en-US" altLang="zh-TW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5420761" y="3849638"/>
            <a:ext cx="3293471" cy="1490457"/>
          </a:xfrm>
          <a:prstGeom prst="wedgeRoundRectCallout">
            <a:avLst>
              <a:gd name="adj1" fmla="val -48723"/>
              <a:gd name="adj2" fmla="val -7719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dirty="0" smtClean="0"/>
              <a:t>為</a:t>
            </a:r>
            <a:r>
              <a:rPr lang="zh-TW" altLang="en-US" sz="1800" dirty="0"/>
              <a:t>利於</a:t>
            </a:r>
            <a:r>
              <a:rPr lang="zh-TW" altLang="en-US" sz="1800" dirty="0" smtClean="0"/>
              <a:t>系統辨識，建議先至</a:t>
            </a:r>
            <a:r>
              <a:rPr lang="en-US" altLang="zh-TW" sz="1800" dirty="0" smtClean="0"/>
              <a:t>1</a:t>
            </a:r>
            <a:r>
              <a:rPr lang="zh-TW" altLang="en-US" sz="1800" dirty="0" smtClean="0"/>
              <a:t>筆書目下修改後，再將文字複製貼過來，以免格式不符。</a:t>
            </a:r>
            <a:endParaRPr lang="zh-TW" alt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085"/>
            <a:ext cx="9144000" cy="4865830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8EFAA627-703A-45A3-A969-FB2DE92DA7B3}"/>
              </a:ext>
            </a:extLst>
          </p:cNvPr>
          <p:cNvSpPr/>
          <p:nvPr/>
        </p:nvSpPr>
        <p:spPr bwMode="auto">
          <a:xfrm>
            <a:off x="7571233" y="2084831"/>
            <a:ext cx="978408" cy="63093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5586984" y="3109570"/>
            <a:ext cx="3328416" cy="1050950"/>
          </a:xfrm>
          <a:prstGeom prst="wedgeRoundRectCallout">
            <a:avLst>
              <a:gd name="adj1" fmla="val 20502"/>
              <a:gd name="adj2" fmla="val -8321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新增後，資料夾內的資料就全數變更了</a:t>
            </a:r>
            <a:endParaRPr lang="en-US" altLang="zh-TW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42811" y="337821"/>
            <a:ext cx="556304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批次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以修改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文件語言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欄位為例</a:t>
            </a:r>
            <a:endParaRPr lang="zh-TW" alt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40"/>
            <a:ext cx="9144000" cy="4283719"/>
          </a:xfrm>
          <a:prstGeom prst="rect">
            <a:avLst/>
          </a:prstGeom>
        </p:spPr>
      </p:pic>
      <p:sp>
        <p:nvSpPr>
          <p:cNvPr id="12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992505" y="1542147"/>
            <a:ext cx="406527" cy="31408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40"/>
            <a:ext cx="9153700" cy="4464436"/>
          </a:xfrm>
          <a:prstGeom prst="rect">
            <a:avLst/>
          </a:prstGeom>
        </p:spPr>
      </p:pic>
      <p:sp>
        <p:nvSpPr>
          <p:cNvPr id="8" name="語音泡泡: 圓角矩形 4">
            <a:extLst>
              <a:ext uri="{FF2B5EF4-FFF2-40B4-BE49-F238E27FC236}">
                <a16:creationId xmlns:a16="http://schemas.microsoft.com/office/drawing/2014/main" id="{AC5A6B2B-C67F-4B6F-A104-365390444E57}"/>
              </a:ext>
            </a:extLst>
          </p:cNvPr>
          <p:cNvSpPr/>
          <p:nvPr/>
        </p:nvSpPr>
        <p:spPr>
          <a:xfrm>
            <a:off x="5941969" y="2786837"/>
            <a:ext cx="2124591" cy="737573"/>
          </a:xfrm>
          <a:prstGeom prst="wedgeRoundRectCallout">
            <a:avLst>
              <a:gd name="adj1" fmla="val -69829"/>
              <a:gd name="adj2" fmla="val 4957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可用</a:t>
            </a:r>
            <a:r>
              <a:rPr lang="zh-TW" altLang="en-US" dirty="0"/>
              <a:t>特定格式</a:t>
            </a:r>
            <a:r>
              <a:rPr lang="zh-TW" altLang="en-US" dirty="0" smtClean="0"/>
              <a:t>上傳書目</a:t>
            </a:r>
            <a:endParaRPr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619470E-24A8-4BD2-BA8F-B6AD50CBE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742"/>
            <a:ext cx="9144000" cy="4424516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D1E23E5B-1EE1-4833-8227-2DA1484FC13F}"/>
              </a:ext>
            </a:extLst>
          </p:cNvPr>
          <p:cNvSpPr/>
          <p:nvPr/>
        </p:nvSpPr>
        <p:spPr bwMode="auto">
          <a:xfrm>
            <a:off x="186845" y="3429000"/>
            <a:ext cx="4529935" cy="11811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7" name="圓角矩形 4">
            <a:extLst>
              <a:ext uri="{FF2B5EF4-FFF2-40B4-BE49-F238E27FC236}">
                <a16:creationId xmlns:a16="http://schemas.microsoft.com/office/drawing/2014/main" id="{AA519915-F74A-4479-84F2-5AB14DE706E8}"/>
              </a:ext>
            </a:extLst>
          </p:cNvPr>
          <p:cNvSpPr/>
          <p:nvPr/>
        </p:nvSpPr>
        <p:spPr bwMode="auto">
          <a:xfrm>
            <a:off x="6511446" y="4099560"/>
            <a:ext cx="2297274" cy="4953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" name="圓角矩形 4">
            <a:extLst>
              <a:ext uri="{FF2B5EF4-FFF2-40B4-BE49-F238E27FC236}">
                <a16:creationId xmlns:a16="http://schemas.microsoft.com/office/drawing/2014/main" id="{6A7880C2-AC70-47AA-B50C-4BC2A5F4475B}"/>
              </a:ext>
            </a:extLst>
          </p:cNvPr>
          <p:cNvSpPr/>
          <p:nvPr/>
        </p:nvSpPr>
        <p:spPr bwMode="auto">
          <a:xfrm>
            <a:off x="7063740" y="5052061"/>
            <a:ext cx="358140" cy="2514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856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758D8A3-153A-4BB5-BD02-386EEE3C6764}"/>
              </a:ext>
            </a:extLst>
          </p:cNvPr>
          <p:cNvSpPr txBox="1"/>
          <p:nvPr/>
        </p:nvSpPr>
        <p:spPr>
          <a:xfrm>
            <a:off x="1743456" y="1514856"/>
            <a:ext cx="57835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幫我們做什麼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200" b="0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0" i="0" dirty="0" smtClean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0" i="0" dirty="0" smtClean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●管理引文</a:t>
            </a:r>
            <a:endParaRPr lang="en-US" altLang="zh-TW" b="0" i="0" dirty="0" smtClean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zh-TW" altLang="en-US" b="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b="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zh-TW" altLang="en-US" b="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格式引文及產出參考書目</a:t>
            </a:r>
            <a:endParaRPr lang="en-US" altLang="zh-TW" b="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24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510"/>
            <a:ext cx="9144000" cy="4534980"/>
          </a:xfrm>
          <a:prstGeom prst="rect">
            <a:avLst/>
          </a:prstGeom>
        </p:spPr>
      </p:pic>
      <p:sp>
        <p:nvSpPr>
          <p:cNvPr id="3" name="圓角矩形 4">
            <a:extLst>
              <a:ext uri="{FF2B5EF4-FFF2-40B4-BE49-F238E27FC236}">
                <a16:creationId xmlns:a16="http://schemas.microsoft.com/office/drawing/2014/main" id="{AA519915-F74A-4479-84F2-5AB14DE706E8}"/>
              </a:ext>
            </a:extLst>
          </p:cNvPr>
          <p:cNvSpPr/>
          <p:nvPr/>
        </p:nvSpPr>
        <p:spPr bwMode="auto">
          <a:xfrm>
            <a:off x="4051710" y="4556760"/>
            <a:ext cx="3647538" cy="4953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C35727-FE07-44E8-8713-D494546C1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27" y="1067873"/>
            <a:ext cx="7224386" cy="44809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B7851C-8A25-422E-8AB1-2784504F0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74" y="342664"/>
            <a:ext cx="6637595" cy="6020322"/>
          </a:xfrm>
          <a:prstGeom prst="rect">
            <a:avLst/>
          </a:prstGeom>
        </p:spPr>
      </p:pic>
      <p:sp>
        <p:nvSpPr>
          <p:cNvPr id="9" name="圓角矩形 4">
            <a:extLst>
              <a:ext uri="{FF2B5EF4-FFF2-40B4-BE49-F238E27FC236}">
                <a16:creationId xmlns:a16="http://schemas.microsoft.com/office/drawing/2014/main" id="{B08E4E30-8F04-458D-B50E-BBB71BB6449D}"/>
              </a:ext>
            </a:extLst>
          </p:cNvPr>
          <p:cNvSpPr/>
          <p:nvPr/>
        </p:nvSpPr>
        <p:spPr bwMode="auto">
          <a:xfrm>
            <a:off x="2282345" y="5191763"/>
            <a:ext cx="1420975" cy="47771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3" name="圓角矩形 4">
            <a:extLst>
              <a:ext uri="{FF2B5EF4-FFF2-40B4-BE49-F238E27FC236}">
                <a16:creationId xmlns:a16="http://schemas.microsoft.com/office/drawing/2014/main" id="{B08E4E30-8F04-458D-B50E-BBB71BB6449D}"/>
              </a:ext>
            </a:extLst>
          </p:cNvPr>
          <p:cNvSpPr/>
          <p:nvPr/>
        </p:nvSpPr>
        <p:spPr bwMode="auto">
          <a:xfrm>
            <a:off x="5349240" y="3113969"/>
            <a:ext cx="1021080" cy="47771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46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4D9FE1A-68D0-4255-B01E-D8670F029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800" y="1234245"/>
            <a:ext cx="4458086" cy="2796782"/>
          </a:xfrm>
          <a:prstGeom prst="rect">
            <a:avLst/>
          </a:prstGeom>
        </p:spPr>
      </p:pic>
      <p:sp>
        <p:nvSpPr>
          <p:cNvPr id="5" name="圓角矩形 4">
            <a:extLst>
              <a:ext uri="{FF2B5EF4-FFF2-40B4-BE49-F238E27FC236}">
                <a16:creationId xmlns:a16="http://schemas.microsoft.com/office/drawing/2014/main" id="{048F004A-8D29-4440-AA79-C182DCD789A1}"/>
              </a:ext>
            </a:extLst>
          </p:cNvPr>
          <p:cNvSpPr/>
          <p:nvPr/>
        </p:nvSpPr>
        <p:spPr bwMode="auto">
          <a:xfrm>
            <a:off x="4004463" y="3562673"/>
            <a:ext cx="2000097" cy="47771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928"/>
            <a:ext cx="9144000" cy="2676144"/>
          </a:xfrm>
          <a:prstGeom prst="rect">
            <a:avLst/>
          </a:prstGeom>
        </p:spPr>
      </p:pic>
      <p:sp>
        <p:nvSpPr>
          <p:cNvPr id="7" name="圓角矩形 4">
            <a:extLst>
              <a:ext uri="{FF2B5EF4-FFF2-40B4-BE49-F238E27FC236}">
                <a16:creationId xmlns:a16="http://schemas.microsoft.com/office/drawing/2014/main" id="{45B614FC-1119-4810-8ED6-E675A1BBDD03}"/>
              </a:ext>
            </a:extLst>
          </p:cNvPr>
          <p:cNvSpPr/>
          <p:nvPr/>
        </p:nvSpPr>
        <p:spPr bwMode="auto">
          <a:xfrm>
            <a:off x="1304321" y="3397171"/>
            <a:ext cx="4159219" cy="5347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2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40"/>
            <a:ext cx="9144000" cy="4283719"/>
          </a:xfrm>
          <a:prstGeom prst="rect">
            <a:avLst/>
          </a:prstGeom>
        </p:spPr>
      </p:pic>
      <p:sp>
        <p:nvSpPr>
          <p:cNvPr id="12" name="圓角矩形 4">
            <a:extLst>
              <a:ext uri="{FF2B5EF4-FFF2-40B4-BE49-F238E27FC236}">
                <a16:creationId xmlns:a16="http://schemas.microsoft.com/office/drawing/2014/main" id="{968CE754-8198-4943-98AE-3E37C3F8F325}"/>
              </a:ext>
            </a:extLst>
          </p:cNvPr>
          <p:cNvSpPr/>
          <p:nvPr/>
        </p:nvSpPr>
        <p:spPr bwMode="auto">
          <a:xfrm>
            <a:off x="992505" y="1542147"/>
            <a:ext cx="406527" cy="31408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40"/>
            <a:ext cx="9144000" cy="4333649"/>
          </a:xfrm>
          <a:prstGeom prst="rect">
            <a:avLst/>
          </a:prstGeom>
        </p:spPr>
      </p:pic>
      <p:sp>
        <p:nvSpPr>
          <p:cNvPr id="9" name="語音泡泡: 圓角矩形 11">
            <a:extLst>
              <a:ext uri="{FF2B5EF4-FFF2-40B4-BE49-F238E27FC236}">
                <a16:creationId xmlns:a16="http://schemas.microsoft.com/office/drawing/2014/main" id="{546EB9FF-13FF-47F5-BBE4-B1E0D58DFF26}"/>
              </a:ext>
            </a:extLst>
          </p:cNvPr>
          <p:cNvSpPr/>
          <p:nvPr/>
        </p:nvSpPr>
        <p:spPr>
          <a:xfrm>
            <a:off x="5300472" y="4270708"/>
            <a:ext cx="3294888" cy="1300151"/>
          </a:xfrm>
          <a:prstGeom prst="wedgeRoundRectCallout">
            <a:avLst>
              <a:gd name="adj1" fmla="val -60955"/>
              <a:gd name="adj2" fmla="val -5452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手動逐欄輸入，建立書目（常用於電子資料庫沒有的資料）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074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9369AAE-1E34-48F2-A996-16C8B646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516"/>
            <a:ext cx="9144000" cy="415896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7EEF7D5-147E-4778-8F4F-C284CF96D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" y="1325113"/>
            <a:ext cx="9134097" cy="420777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59B8ED3-4941-4F0D-BE0A-6C6D2BD7D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3919"/>
            <a:ext cx="9144000" cy="3030162"/>
          </a:xfrm>
          <a:prstGeom prst="rect">
            <a:avLst/>
          </a:prstGeom>
        </p:spPr>
      </p:pic>
      <p:sp>
        <p:nvSpPr>
          <p:cNvPr id="10" name="語音泡泡: 圓角矩形 11">
            <a:extLst>
              <a:ext uri="{FF2B5EF4-FFF2-40B4-BE49-F238E27FC236}">
                <a16:creationId xmlns:a16="http://schemas.microsoft.com/office/drawing/2014/main" id="{546EB9FF-13FF-47F5-BBE4-B1E0D58DFF26}"/>
              </a:ext>
            </a:extLst>
          </p:cNvPr>
          <p:cNvSpPr/>
          <p:nvPr/>
        </p:nvSpPr>
        <p:spPr>
          <a:xfrm>
            <a:off x="4696968" y="2881798"/>
            <a:ext cx="3294888" cy="964622"/>
          </a:xfrm>
          <a:prstGeom prst="wedgeRoundRectCallout">
            <a:avLst>
              <a:gd name="adj1" fmla="val -45969"/>
              <a:gd name="adj2" fmla="val -8968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例如：建立一筆紙本書的書目</a:t>
            </a:r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76BCBD7-37F9-4FF1-9661-B8BC5A6E2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" y="1187191"/>
            <a:ext cx="9141806" cy="4509958"/>
          </a:xfrm>
          <a:prstGeom prst="rect">
            <a:avLst/>
          </a:prstGeom>
        </p:spPr>
      </p:pic>
      <p:sp>
        <p:nvSpPr>
          <p:cNvPr id="18" name="圓角矩形 4">
            <a:extLst>
              <a:ext uri="{FF2B5EF4-FFF2-40B4-BE49-F238E27FC236}">
                <a16:creationId xmlns:a16="http://schemas.microsoft.com/office/drawing/2014/main" id="{831919CE-3953-4F0C-B201-7B60E23E0E35}"/>
              </a:ext>
            </a:extLst>
          </p:cNvPr>
          <p:cNvSpPr/>
          <p:nvPr/>
        </p:nvSpPr>
        <p:spPr bwMode="auto">
          <a:xfrm>
            <a:off x="5962805" y="2159003"/>
            <a:ext cx="1619095" cy="47771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9" name="圓角矩形 4">
            <a:extLst>
              <a:ext uri="{FF2B5EF4-FFF2-40B4-BE49-F238E27FC236}">
                <a16:creationId xmlns:a16="http://schemas.microsoft.com/office/drawing/2014/main" id="{9C891856-54FE-4D06-A90E-FDB8D32394D5}"/>
              </a:ext>
            </a:extLst>
          </p:cNvPr>
          <p:cNvSpPr/>
          <p:nvPr/>
        </p:nvSpPr>
        <p:spPr bwMode="auto">
          <a:xfrm>
            <a:off x="5455921" y="3268980"/>
            <a:ext cx="1226819" cy="3276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20" name="圓角矩形 4">
            <a:extLst>
              <a:ext uri="{FF2B5EF4-FFF2-40B4-BE49-F238E27FC236}">
                <a16:creationId xmlns:a16="http://schemas.microsoft.com/office/drawing/2014/main" id="{D78140A6-36AA-463A-A632-312C6E2A1A26}"/>
              </a:ext>
            </a:extLst>
          </p:cNvPr>
          <p:cNvSpPr/>
          <p:nvPr/>
        </p:nvSpPr>
        <p:spPr bwMode="auto">
          <a:xfrm>
            <a:off x="5455921" y="4239716"/>
            <a:ext cx="1371600" cy="47771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21" name="圓角矩形 4">
            <a:extLst>
              <a:ext uri="{FF2B5EF4-FFF2-40B4-BE49-F238E27FC236}">
                <a16:creationId xmlns:a16="http://schemas.microsoft.com/office/drawing/2014/main" id="{D06877B0-D23C-4C5A-8CE0-A3A1C080EF6D}"/>
              </a:ext>
            </a:extLst>
          </p:cNvPr>
          <p:cNvSpPr/>
          <p:nvPr/>
        </p:nvSpPr>
        <p:spPr bwMode="auto">
          <a:xfrm>
            <a:off x="8328659" y="5337377"/>
            <a:ext cx="495301" cy="47771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2" name="圓角矩形 4">
            <a:extLst>
              <a:ext uri="{FF2B5EF4-FFF2-40B4-BE49-F238E27FC236}">
                <a16:creationId xmlns:a16="http://schemas.microsoft.com/office/drawing/2014/main" id="{831919CE-3953-4F0C-B201-7B60E23E0E35}"/>
              </a:ext>
            </a:extLst>
          </p:cNvPr>
          <p:cNvSpPr/>
          <p:nvPr/>
        </p:nvSpPr>
        <p:spPr bwMode="auto">
          <a:xfrm>
            <a:off x="6141721" y="1762827"/>
            <a:ext cx="1850135" cy="37177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3" name="語音泡泡: 圓角矩形 11">
            <a:extLst>
              <a:ext uri="{FF2B5EF4-FFF2-40B4-BE49-F238E27FC236}">
                <a16:creationId xmlns:a16="http://schemas.microsoft.com/office/drawing/2014/main" id="{546EB9FF-13FF-47F5-BBE4-B1E0D58DFF26}"/>
              </a:ext>
            </a:extLst>
          </p:cNvPr>
          <p:cNvSpPr/>
          <p:nvPr/>
        </p:nvSpPr>
        <p:spPr>
          <a:xfrm>
            <a:off x="3849355" y="665166"/>
            <a:ext cx="2833385" cy="659947"/>
          </a:xfrm>
          <a:prstGeom prst="wedgeRoundRectCallout">
            <a:avLst>
              <a:gd name="adj1" fmla="val 42264"/>
              <a:gd name="adj2" fmla="val 11123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選擇「書籍」格式</a:t>
            </a:r>
            <a:endParaRPr lang="zh-TW" altLang="en-US" dirty="0"/>
          </a:p>
        </p:txBody>
      </p:sp>
      <p:sp>
        <p:nvSpPr>
          <p:cNvPr id="14" name="語音泡泡: 圓角矩形 11">
            <a:extLst>
              <a:ext uri="{FF2B5EF4-FFF2-40B4-BE49-F238E27FC236}">
                <a16:creationId xmlns:a16="http://schemas.microsoft.com/office/drawing/2014/main" id="{546EB9FF-13FF-47F5-BBE4-B1E0D58DFF26}"/>
              </a:ext>
            </a:extLst>
          </p:cNvPr>
          <p:cNvSpPr/>
          <p:nvPr/>
        </p:nvSpPr>
        <p:spPr>
          <a:xfrm>
            <a:off x="4341114" y="5460712"/>
            <a:ext cx="3095244" cy="794970"/>
          </a:xfrm>
          <a:prstGeom prst="wedgeRoundRectCallout">
            <a:avLst>
              <a:gd name="adj1" fmla="val 39831"/>
              <a:gd name="adj2" fmla="val -10906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也可以透過閃電搜尋</a:t>
            </a:r>
            <a:endParaRPr lang="en-US" altLang="zh-TW" sz="2000" dirty="0" smtClean="0"/>
          </a:p>
          <a:p>
            <a:pPr algn="ctr"/>
            <a:r>
              <a:rPr lang="zh-TW" altLang="en-US" sz="2000" dirty="0" smtClean="0"/>
              <a:t>帶入資料</a:t>
            </a:r>
            <a:endParaRPr lang="zh-TW" altLang="en-US" sz="20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991026" y="2857395"/>
            <a:ext cx="181936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手動輸入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980755" y="2696973"/>
            <a:ext cx="52061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資料庫匯入文獻書目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5963693" y="2681606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086"/>
            <a:ext cx="9144000" cy="476982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631936" y="2885145"/>
            <a:ext cx="420624" cy="4524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上圖書館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5605272" y="2498704"/>
            <a:ext cx="2514600" cy="985160"/>
          </a:xfrm>
          <a:prstGeom prst="wedgeRoundRectCallout">
            <a:avLst>
              <a:gd name="adj1" fmla="val 69180"/>
              <a:gd name="adj2" fmla="val -51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匯出至</a:t>
            </a:r>
            <a:r>
              <a:rPr lang="en-US" altLang="zh-TW" dirty="0" err="1" smtClean="0"/>
              <a:t>RefWorks</a:t>
            </a:r>
            <a:endParaRPr lang="en-US" altLang="zh-TW" dirty="0" smtClean="0"/>
          </a:p>
          <a:p>
            <a:r>
              <a:rPr lang="zh-TW" altLang="en-US" dirty="0" smtClean="0"/>
              <a:t>（單筆）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83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73"/>
            <a:ext cx="9144000" cy="58802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0480" y="2208489"/>
            <a:ext cx="420624" cy="4524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4754880" y="2086028"/>
            <a:ext cx="2514600" cy="985160"/>
          </a:xfrm>
          <a:prstGeom prst="wedgeRoundRectCallout">
            <a:avLst>
              <a:gd name="adj1" fmla="val -68638"/>
              <a:gd name="adj2" fmla="val -1444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匯出至</a:t>
            </a:r>
            <a:r>
              <a:rPr lang="en-US" altLang="zh-TW" dirty="0" err="1" smtClean="0"/>
              <a:t>RefWorks</a:t>
            </a:r>
            <a:endParaRPr lang="en-US" altLang="zh-TW" dirty="0" smtClean="0"/>
          </a:p>
          <a:p>
            <a:r>
              <a:rPr lang="zh-TW" altLang="en-US" dirty="0" smtClean="0"/>
              <a:t>（</a:t>
            </a:r>
            <a:r>
              <a:rPr lang="zh-TW" altLang="en-US" dirty="0"/>
              <a:t>多</a:t>
            </a:r>
            <a:r>
              <a:rPr lang="zh-TW" altLang="en-US" dirty="0" smtClean="0"/>
              <a:t>筆）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327800" y="2660904"/>
            <a:ext cx="452721" cy="2386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109"/>
            <a:ext cx="9144000" cy="58257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919472" y="2208488"/>
            <a:ext cx="493776" cy="4524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上圖書館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6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390525"/>
            <a:ext cx="7191375" cy="60769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2728" y="1792223"/>
            <a:ext cx="1865376" cy="6309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3008376" y="4760977"/>
            <a:ext cx="2386584" cy="612648"/>
          </a:xfrm>
          <a:prstGeom prst="wedgeRoundRectCallout">
            <a:avLst>
              <a:gd name="adj1" fmla="val -49996"/>
              <a:gd name="adj2" fmla="val 7661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選擇適用的格式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上圖書館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969654"/>
            <a:ext cx="8705088" cy="49186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8016" y="5047488"/>
            <a:ext cx="1124712" cy="448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1252728" y="4348362"/>
            <a:ext cx="2386584" cy="612648"/>
          </a:xfrm>
          <a:prstGeom prst="wedgeRoundRectCallout">
            <a:avLst>
              <a:gd name="adj1" fmla="val -49996"/>
              <a:gd name="adj2" fmla="val 7661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匯出至</a:t>
            </a:r>
            <a:r>
              <a:rPr lang="en-US" altLang="zh-TW" dirty="0" err="1" smtClean="0"/>
              <a:t>RefWorks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上圖書館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" y="1028700"/>
            <a:ext cx="7038975" cy="4800600"/>
          </a:xfrm>
          <a:prstGeom prst="rect">
            <a:avLst/>
          </a:prstGeom>
        </p:spPr>
      </p:pic>
      <p:sp>
        <p:nvSpPr>
          <p:cNvPr id="3" name="圓角矩形 4">
            <a:extLst>
              <a:ext uri="{FF2B5EF4-FFF2-40B4-BE49-F238E27FC236}">
                <a16:creationId xmlns:a16="http://schemas.microsoft.com/office/drawing/2014/main" id="{72141F9C-BCF4-4B14-982E-94D365FF2C96}"/>
              </a:ext>
            </a:extLst>
          </p:cNvPr>
          <p:cNvSpPr/>
          <p:nvPr/>
        </p:nvSpPr>
        <p:spPr bwMode="auto">
          <a:xfrm>
            <a:off x="3632911" y="2691806"/>
            <a:ext cx="1972361" cy="78291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" name="圓角矩形 4">
            <a:extLst>
              <a:ext uri="{FF2B5EF4-FFF2-40B4-BE49-F238E27FC236}">
                <a16:creationId xmlns:a16="http://schemas.microsoft.com/office/drawing/2014/main" id="{3AA9FD6C-E1F0-44F9-85D6-471991A61935}"/>
              </a:ext>
            </a:extLst>
          </p:cNvPr>
          <p:cNvSpPr/>
          <p:nvPr/>
        </p:nvSpPr>
        <p:spPr bwMode="auto">
          <a:xfrm>
            <a:off x="5448852" y="5137826"/>
            <a:ext cx="1878175" cy="60705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5448852" y="3693624"/>
            <a:ext cx="2963628" cy="1097831"/>
          </a:xfrm>
          <a:prstGeom prst="wedgeRoundRectCallout">
            <a:avLst>
              <a:gd name="adj1" fmla="val -46184"/>
              <a:gd name="adj2" fmla="val -7625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選擇想要放置的資料夾（預先新增）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上圖書館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6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" y="1595497"/>
            <a:ext cx="9144000" cy="170706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129"/>
            <a:ext cx="9144000" cy="157215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905174"/>
            <a:ext cx="7886700" cy="690323"/>
          </a:xfrm>
        </p:spPr>
        <p:txBody>
          <a:bodyPr/>
          <a:lstStyle/>
          <a:p>
            <a:pPr marL="342908" lvl="1" indent="0" algn="ctr">
              <a:buNone/>
            </a:pPr>
            <a:r>
              <a:rPr lang="zh-TW" altLang="en-US" sz="4000" b="1" dirty="0"/>
              <a:t>文中引用</a:t>
            </a:r>
            <a:endParaRPr lang="en-US" altLang="zh-TW" dirty="0"/>
          </a:p>
          <a:p>
            <a:pPr lvl="1" algn="ctr"/>
            <a:endParaRPr lang="en-US" altLang="zh-TW" dirty="0"/>
          </a:p>
          <a:p>
            <a:pPr lvl="1" algn="ctr"/>
            <a:endParaRPr lang="en-US" altLang="zh-TW" dirty="0"/>
          </a:p>
          <a:p>
            <a:pPr lvl="1" algn="ctr"/>
            <a:endParaRPr lang="en-US" altLang="zh-TW" dirty="0"/>
          </a:p>
          <a:p>
            <a:pPr lvl="1" algn="ctr"/>
            <a:endParaRPr lang="en-US" altLang="zh-TW" dirty="0"/>
          </a:p>
          <a:p>
            <a:pPr lvl="2" algn="ctr"/>
            <a:endParaRPr lang="en-US" altLang="zh-TW" dirty="0"/>
          </a:p>
          <a:p>
            <a:pPr lvl="2" algn="ctr"/>
            <a:endParaRPr lang="en-US" altLang="zh-TW" dirty="0"/>
          </a:p>
          <a:p>
            <a:pPr lvl="2" algn="ctr"/>
            <a:endParaRPr lang="en-US" altLang="zh-TW" dirty="0"/>
          </a:p>
          <a:p>
            <a:pPr lvl="2" algn="ctr"/>
            <a:endParaRPr lang="en-US" altLang="zh-TW" dirty="0"/>
          </a:p>
          <a:p>
            <a:pPr marL="685817" lvl="2" indent="0" algn="ctr">
              <a:buNone/>
            </a:pPr>
            <a:endParaRPr lang="en-US" altLang="zh-TW" dirty="0"/>
          </a:p>
        </p:txBody>
      </p:sp>
      <p:sp>
        <p:nvSpPr>
          <p:cNvPr id="13" name="圓角矩形 4">
            <a:extLst>
              <a:ext uri="{FF2B5EF4-FFF2-40B4-BE49-F238E27FC236}">
                <a16:creationId xmlns:a16="http://schemas.microsoft.com/office/drawing/2014/main" id="{5D629B2B-F584-452D-9E71-C70CDA55E547}"/>
              </a:ext>
            </a:extLst>
          </p:cNvPr>
          <p:cNvSpPr/>
          <p:nvPr/>
        </p:nvSpPr>
        <p:spPr bwMode="auto">
          <a:xfrm>
            <a:off x="4667247" y="3781073"/>
            <a:ext cx="1625349" cy="41610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4" name="圓角矩形 4">
            <a:extLst>
              <a:ext uri="{FF2B5EF4-FFF2-40B4-BE49-F238E27FC236}">
                <a16:creationId xmlns:a16="http://schemas.microsoft.com/office/drawing/2014/main" id="{FC6DAE0E-2017-4307-8F6A-EB239D1E44CA}"/>
              </a:ext>
            </a:extLst>
          </p:cNvPr>
          <p:cNvSpPr/>
          <p:nvPr/>
        </p:nvSpPr>
        <p:spPr bwMode="auto">
          <a:xfrm>
            <a:off x="5614231" y="2841073"/>
            <a:ext cx="3018672" cy="40090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5" name="圓角矩形 4">
            <a:extLst>
              <a:ext uri="{FF2B5EF4-FFF2-40B4-BE49-F238E27FC236}">
                <a16:creationId xmlns:a16="http://schemas.microsoft.com/office/drawing/2014/main" id="{C327F137-636D-4926-9B06-39CFAA803960}"/>
              </a:ext>
            </a:extLst>
          </p:cNvPr>
          <p:cNvSpPr/>
          <p:nvPr/>
        </p:nvSpPr>
        <p:spPr bwMode="auto">
          <a:xfrm>
            <a:off x="6052564" y="4304572"/>
            <a:ext cx="3088412" cy="36782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ACF46D-BC84-4408-B74F-F18725375171}"/>
              </a:ext>
            </a:extLst>
          </p:cNvPr>
          <p:cNvSpPr/>
          <p:nvPr/>
        </p:nvSpPr>
        <p:spPr>
          <a:xfrm>
            <a:off x="7399613" y="88590"/>
            <a:ext cx="1741361" cy="6231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文中引用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58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519237"/>
            <a:ext cx="8648700" cy="3819525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D71A6097-D593-4703-B2B7-E9355150D044}"/>
              </a:ext>
            </a:extLst>
          </p:cNvPr>
          <p:cNvSpPr/>
          <p:nvPr/>
        </p:nvSpPr>
        <p:spPr bwMode="auto">
          <a:xfrm>
            <a:off x="2744214" y="3974646"/>
            <a:ext cx="5220210" cy="60705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上圖書館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6CBCAD-629D-48B3-8094-228E7A4D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92"/>
            <a:ext cx="9144000" cy="480881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16C43E-32BA-4FD6-8304-469CB089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4900"/>
            <a:ext cx="9144000" cy="3728199"/>
          </a:xfrm>
          <a:prstGeom prst="rect">
            <a:avLst/>
          </a:prstGeom>
        </p:spPr>
      </p:pic>
      <p:sp>
        <p:nvSpPr>
          <p:cNvPr id="8" name="圓角矩形 4">
            <a:extLst>
              <a:ext uri="{FF2B5EF4-FFF2-40B4-BE49-F238E27FC236}">
                <a16:creationId xmlns:a16="http://schemas.microsoft.com/office/drawing/2014/main" id="{74AB070E-ECD8-4DFD-A4D1-E65E143A4B65}"/>
              </a:ext>
            </a:extLst>
          </p:cNvPr>
          <p:cNvSpPr/>
          <p:nvPr/>
        </p:nvSpPr>
        <p:spPr bwMode="auto">
          <a:xfrm>
            <a:off x="7208520" y="4011591"/>
            <a:ext cx="1043940" cy="33943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JSTOR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4333588" y="2958313"/>
            <a:ext cx="3359342" cy="397533"/>
          </a:xfrm>
          <a:prstGeom prst="wedgeRoundRectCallout">
            <a:avLst>
              <a:gd name="adj1" fmla="val 34090"/>
              <a:gd name="adj2" fmla="val 21295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匯出至</a:t>
            </a:r>
            <a:r>
              <a:rPr lang="en-US" altLang="zh-TW" dirty="0" err="1" smtClean="0"/>
              <a:t>RefWorks</a:t>
            </a:r>
            <a:r>
              <a:rPr lang="zh-TW" altLang="en-US" dirty="0" smtClean="0"/>
              <a:t>（單筆）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54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BA3B642-5DA2-43AC-8D28-98A2B7E5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17" y="0"/>
            <a:ext cx="5529965" cy="6858000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E9809B7E-EB74-4306-A928-F79DC7BDBAFE}"/>
              </a:ext>
            </a:extLst>
          </p:cNvPr>
          <p:cNvSpPr/>
          <p:nvPr/>
        </p:nvSpPr>
        <p:spPr bwMode="auto">
          <a:xfrm>
            <a:off x="2049780" y="6053751"/>
            <a:ext cx="1424940" cy="33943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JSTOR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203E4AB-2AE3-4786-BDF2-0F731397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487"/>
            <a:ext cx="9144000" cy="4727026"/>
          </a:xfrm>
          <a:prstGeom prst="rect">
            <a:avLst/>
          </a:prstGeom>
        </p:spPr>
      </p:pic>
      <p:sp>
        <p:nvSpPr>
          <p:cNvPr id="7" name="圓角矩形 4">
            <a:extLst>
              <a:ext uri="{FF2B5EF4-FFF2-40B4-BE49-F238E27FC236}">
                <a16:creationId xmlns:a16="http://schemas.microsoft.com/office/drawing/2014/main" id="{BD23616F-46F1-4950-9FFA-CA69D8144911}"/>
              </a:ext>
            </a:extLst>
          </p:cNvPr>
          <p:cNvSpPr/>
          <p:nvPr/>
        </p:nvSpPr>
        <p:spPr bwMode="auto">
          <a:xfrm>
            <a:off x="2057400" y="2015151"/>
            <a:ext cx="518160" cy="377736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" name="圓角矩形 4">
            <a:extLst>
              <a:ext uri="{FF2B5EF4-FFF2-40B4-BE49-F238E27FC236}">
                <a16:creationId xmlns:a16="http://schemas.microsoft.com/office/drawing/2014/main" id="{618E69BB-FE32-487B-8D77-3505E195B835}"/>
              </a:ext>
            </a:extLst>
          </p:cNvPr>
          <p:cNvSpPr/>
          <p:nvPr/>
        </p:nvSpPr>
        <p:spPr bwMode="auto">
          <a:xfrm>
            <a:off x="2796540" y="1215051"/>
            <a:ext cx="1036320" cy="33943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74BA0D6-1F92-4D5E-B53E-A5BFD0B3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9579"/>
            <a:ext cx="9144000" cy="5038841"/>
          </a:xfrm>
          <a:prstGeom prst="rect">
            <a:avLst/>
          </a:prstGeom>
        </p:spPr>
      </p:pic>
      <p:sp>
        <p:nvSpPr>
          <p:cNvPr id="10" name="圓角矩形 4">
            <a:extLst>
              <a:ext uri="{FF2B5EF4-FFF2-40B4-BE49-F238E27FC236}">
                <a16:creationId xmlns:a16="http://schemas.microsoft.com/office/drawing/2014/main" id="{BCDB46E5-9981-4589-A0BC-9183586164F4}"/>
              </a:ext>
            </a:extLst>
          </p:cNvPr>
          <p:cNvSpPr/>
          <p:nvPr/>
        </p:nvSpPr>
        <p:spPr bwMode="auto">
          <a:xfrm>
            <a:off x="1981200" y="2164715"/>
            <a:ext cx="1798320" cy="33943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JSTOR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2316480" y="604817"/>
            <a:ext cx="3983736" cy="472538"/>
          </a:xfrm>
          <a:prstGeom prst="wedgeRoundRectCallout">
            <a:avLst>
              <a:gd name="adj1" fmla="val -20497"/>
              <a:gd name="adj2" fmla="val 10228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匯出至</a:t>
            </a:r>
            <a:r>
              <a:rPr lang="en-US" altLang="zh-TW" dirty="0" err="1" smtClean="0"/>
              <a:t>RefWorks</a:t>
            </a:r>
            <a:r>
              <a:rPr lang="zh-TW" altLang="en-US" dirty="0" smtClean="0"/>
              <a:t>（多筆）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47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4FF94A9-0641-49AA-824B-FE68B0518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56"/>
            <a:ext cx="9144000" cy="4590287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6A1CCE77-DE81-4510-8339-60D86FE377DD}"/>
              </a:ext>
            </a:extLst>
          </p:cNvPr>
          <p:cNvSpPr/>
          <p:nvPr/>
        </p:nvSpPr>
        <p:spPr bwMode="auto">
          <a:xfrm>
            <a:off x="1341120" y="2431414"/>
            <a:ext cx="7802880" cy="111950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JSTOR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0561C2-1D22-4E8E-9C9E-2CE417690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" y="1091889"/>
            <a:ext cx="9144000" cy="4796141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D06154A6-67BF-48B4-B595-7731A7AF1DB4}"/>
              </a:ext>
            </a:extLst>
          </p:cNvPr>
          <p:cNvSpPr/>
          <p:nvPr/>
        </p:nvSpPr>
        <p:spPr bwMode="auto">
          <a:xfrm>
            <a:off x="1368691" y="2483159"/>
            <a:ext cx="426720" cy="325310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7" name="圓角矩形 4">
            <a:extLst>
              <a:ext uri="{FF2B5EF4-FFF2-40B4-BE49-F238E27FC236}">
                <a16:creationId xmlns:a16="http://schemas.microsoft.com/office/drawing/2014/main" id="{DD24A948-80E3-4FFB-A15A-4602C1004D04}"/>
              </a:ext>
            </a:extLst>
          </p:cNvPr>
          <p:cNvSpPr/>
          <p:nvPr/>
        </p:nvSpPr>
        <p:spPr bwMode="auto">
          <a:xfrm>
            <a:off x="1988820" y="2072006"/>
            <a:ext cx="426720" cy="44132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圓角矩形 4">
            <a:extLst>
              <a:ext uri="{FF2B5EF4-FFF2-40B4-BE49-F238E27FC236}">
                <a16:creationId xmlns:a16="http://schemas.microsoft.com/office/drawing/2014/main" id="{9E3AF32C-0BC4-4C9A-AA06-BCB9BADDFC97}"/>
              </a:ext>
            </a:extLst>
          </p:cNvPr>
          <p:cNvSpPr/>
          <p:nvPr/>
        </p:nvSpPr>
        <p:spPr bwMode="auto">
          <a:xfrm>
            <a:off x="8107680" y="2416174"/>
            <a:ext cx="426720" cy="44132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7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3833085" y="1473105"/>
            <a:ext cx="1355910" cy="989691"/>
          </a:xfrm>
          <a:prstGeom prst="wedgeRoundRectCallout">
            <a:avLst>
              <a:gd name="adj1" fmla="val -148891"/>
              <a:gd name="adj2" fmla="val 1435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/>
              <a:t>匯出至</a:t>
            </a:r>
            <a:r>
              <a:rPr lang="en-US" altLang="zh-TW" sz="2000" dirty="0" err="1" smtClean="0"/>
              <a:t>RefWorks</a:t>
            </a:r>
            <a:r>
              <a:rPr lang="zh-TW" altLang="en-US" sz="2000" dirty="0" smtClean="0"/>
              <a:t>（多筆）</a:t>
            </a:r>
            <a:endParaRPr lang="zh-TW" altLang="en-US" sz="2000" dirty="0"/>
          </a:p>
        </p:txBody>
      </p:sp>
      <p:sp>
        <p:nvSpPr>
          <p:cNvPr id="16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6805335" y="3120021"/>
            <a:ext cx="1355910" cy="989691"/>
          </a:xfrm>
          <a:prstGeom prst="wedgeRoundRectCallout">
            <a:avLst>
              <a:gd name="adj1" fmla="val 50051"/>
              <a:gd name="adj2" fmla="val -7249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/>
              <a:t>匯出至</a:t>
            </a:r>
            <a:r>
              <a:rPr lang="en-US" altLang="zh-TW" sz="2000" dirty="0" err="1" smtClean="0"/>
              <a:t>RefWorks</a:t>
            </a:r>
            <a:r>
              <a:rPr lang="zh-TW" altLang="en-US" sz="2000" dirty="0" smtClean="0"/>
              <a:t>（單筆）</a:t>
            </a:r>
            <a:endParaRPr lang="zh-TW" altLang="en-US" sz="20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9B13F38-C5A1-4F03-A8CC-07D2F9F20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87" y="457999"/>
            <a:ext cx="5281118" cy="5913632"/>
          </a:xfrm>
          <a:prstGeom prst="rect">
            <a:avLst/>
          </a:prstGeom>
        </p:spPr>
      </p:pic>
      <p:sp>
        <p:nvSpPr>
          <p:cNvPr id="11" name="圓角矩形 4">
            <a:extLst>
              <a:ext uri="{FF2B5EF4-FFF2-40B4-BE49-F238E27FC236}">
                <a16:creationId xmlns:a16="http://schemas.microsoft.com/office/drawing/2014/main" id="{8F9DBF6D-C2C2-498C-AC24-E9E84CD6DAE4}"/>
              </a:ext>
            </a:extLst>
          </p:cNvPr>
          <p:cNvSpPr/>
          <p:nvPr/>
        </p:nvSpPr>
        <p:spPr bwMode="auto">
          <a:xfrm>
            <a:off x="2358160" y="4785994"/>
            <a:ext cx="682219" cy="70802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BC965E6-31A8-4EE6-8AD1-2B307AFB2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11" y="0"/>
            <a:ext cx="5189670" cy="6569009"/>
          </a:xfrm>
          <a:prstGeom prst="rect">
            <a:avLst/>
          </a:prstGeom>
        </p:spPr>
      </p:pic>
      <p:sp>
        <p:nvSpPr>
          <p:cNvPr id="14" name="圓角矩形 4">
            <a:extLst>
              <a:ext uri="{FF2B5EF4-FFF2-40B4-BE49-F238E27FC236}">
                <a16:creationId xmlns:a16="http://schemas.microsoft.com/office/drawing/2014/main" id="{57064203-E21B-47B9-919A-D06982E7FA2F}"/>
              </a:ext>
            </a:extLst>
          </p:cNvPr>
          <p:cNvSpPr/>
          <p:nvPr/>
        </p:nvSpPr>
        <p:spPr bwMode="auto">
          <a:xfrm>
            <a:off x="6469380" y="6036087"/>
            <a:ext cx="609600" cy="44132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ProQuest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4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7" grpId="0" animBg="1"/>
      <p:bldP spid="16" grpId="0" animBg="1"/>
      <p:bldP spid="11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60E877C-898B-4A15-99EB-48B29C698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048"/>
            <a:ext cx="9144000" cy="4565903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6CCBB935-0F56-4074-A73D-376EBDC4F285}"/>
              </a:ext>
            </a:extLst>
          </p:cNvPr>
          <p:cNvSpPr/>
          <p:nvPr/>
        </p:nvSpPr>
        <p:spPr bwMode="auto">
          <a:xfrm>
            <a:off x="1310640" y="2431414"/>
            <a:ext cx="5730240" cy="125666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ProQuest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0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B42A49-D263-4E4D-B43B-13314E095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833"/>
            <a:ext cx="9144000" cy="4715254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E55AEDAA-0531-4B90-AC26-84D6A6828385}"/>
              </a:ext>
            </a:extLst>
          </p:cNvPr>
          <p:cNvSpPr/>
          <p:nvPr/>
        </p:nvSpPr>
        <p:spPr bwMode="auto">
          <a:xfrm>
            <a:off x="7437120" y="2530157"/>
            <a:ext cx="472440" cy="62452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EBSCO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6525825-99FF-444C-B397-99104BDC0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955"/>
            <a:ext cx="9144000" cy="4760089"/>
          </a:xfrm>
          <a:prstGeom prst="rect">
            <a:avLst/>
          </a:prstGeom>
        </p:spPr>
      </p:pic>
      <p:sp>
        <p:nvSpPr>
          <p:cNvPr id="5" name="圓角矩形 4">
            <a:extLst>
              <a:ext uri="{FF2B5EF4-FFF2-40B4-BE49-F238E27FC236}">
                <a16:creationId xmlns:a16="http://schemas.microsoft.com/office/drawing/2014/main" id="{E91BD458-57AA-469F-A0E9-269F76A423CF}"/>
              </a:ext>
            </a:extLst>
          </p:cNvPr>
          <p:cNvSpPr/>
          <p:nvPr/>
        </p:nvSpPr>
        <p:spPr bwMode="auto">
          <a:xfrm>
            <a:off x="7391400" y="2956877"/>
            <a:ext cx="472440" cy="62452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圓角矩形 4">
            <a:extLst>
              <a:ext uri="{FF2B5EF4-FFF2-40B4-BE49-F238E27FC236}">
                <a16:creationId xmlns:a16="http://schemas.microsoft.com/office/drawing/2014/main" id="{B548FCB3-51F2-4DE1-A834-C24EF5092CB6}"/>
              </a:ext>
            </a:extLst>
          </p:cNvPr>
          <p:cNvSpPr/>
          <p:nvPr/>
        </p:nvSpPr>
        <p:spPr bwMode="auto">
          <a:xfrm>
            <a:off x="7970520" y="2713037"/>
            <a:ext cx="1013460" cy="120364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EBSCO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B42EF13-A90D-4390-A7F9-69230A82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73"/>
            <a:ext cx="9144000" cy="4960534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F315A916-5643-4B8C-8388-D45C480C1778}"/>
              </a:ext>
            </a:extLst>
          </p:cNvPr>
          <p:cNvSpPr/>
          <p:nvPr/>
        </p:nvSpPr>
        <p:spPr bwMode="auto">
          <a:xfrm>
            <a:off x="8260080" y="2415540"/>
            <a:ext cx="883920" cy="3276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D858D41-BF86-4145-A47F-979578C3C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2067"/>
            <a:ext cx="9144000" cy="3553866"/>
          </a:xfrm>
          <a:prstGeom prst="rect">
            <a:avLst/>
          </a:prstGeom>
        </p:spPr>
      </p:pic>
      <p:sp>
        <p:nvSpPr>
          <p:cNvPr id="7" name="圓角矩形 4">
            <a:extLst>
              <a:ext uri="{FF2B5EF4-FFF2-40B4-BE49-F238E27FC236}">
                <a16:creationId xmlns:a16="http://schemas.microsoft.com/office/drawing/2014/main" id="{008ADEBF-ACF1-4B2A-95CE-A14D1E07A664}"/>
              </a:ext>
            </a:extLst>
          </p:cNvPr>
          <p:cNvSpPr/>
          <p:nvPr/>
        </p:nvSpPr>
        <p:spPr bwMode="auto">
          <a:xfrm>
            <a:off x="4443984" y="4507992"/>
            <a:ext cx="1444752" cy="15544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" name="圓角矩形 4">
            <a:extLst>
              <a:ext uri="{FF2B5EF4-FFF2-40B4-BE49-F238E27FC236}">
                <a16:creationId xmlns:a16="http://schemas.microsoft.com/office/drawing/2014/main" id="{FB8AF200-D6AF-474E-8A8B-E2C3C8949B8F}"/>
              </a:ext>
            </a:extLst>
          </p:cNvPr>
          <p:cNvSpPr/>
          <p:nvPr/>
        </p:nvSpPr>
        <p:spPr bwMode="auto">
          <a:xfrm>
            <a:off x="251460" y="3227069"/>
            <a:ext cx="1066800" cy="40386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EBSCO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2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FCC934D4-6E5D-43CB-94D8-ED0F43C32DA2}"/>
              </a:ext>
            </a:extLst>
          </p:cNvPr>
          <p:cNvSpPr txBox="1"/>
          <p:nvPr/>
        </p:nvSpPr>
        <p:spPr>
          <a:xfrm>
            <a:off x="0" y="6519446"/>
            <a:ext cx="9059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dirty="0" smtClean="0"/>
              <a:t>資料來源：</a:t>
            </a:r>
            <a:r>
              <a:rPr lang="zh-TW" altLang="en-US" sz="1600" b="0" dirty="0" smtClean="0"/>
              <a:t>林</a:t>
            </a:r>
            <a:r>
              <a:rPr lang="zh-TW" altLang="en-US" sz="1600" b="0" dirty="0"/>
              <a:t>雍</a:t>
            </a:r>
            <a:r>
              <a:rPr lang="zh-TW" altLang="en-US" sz="1600" b="0" dirty="0" smtClean="0"/>
              <a:t>智（</a:t>
            </a:r>
            <a:r>
              <a:rPr lang="en-US" altLang="zh-TW" sz="1600" b="0" dirty="0" smtClean="0"/>
              <a:t>2021</a:t>
            </a:r>
            <a:r>
              <a:rPr lang="zh-TW" altLang="en-US" sz="1600" b="0" dirty="0" smtClean="0"/>
              <a:t>）。</a:t>
            </a:r>
            <a:r>
              <a:rPr lang="zh-TW" altLang="en-US" sz="1600" dirty="0" smtClean="0"/>
              <a:t>教育</a:t>
            </a:r>
            <a:r>
              <a:rPr lang="zh-TW" altLang="en-US" sz="1600" dirty="0"/>
              <a:t>學門論文寫作格式指引</a:t>
            </a:r>
            <a:r>
              <a:rPr lang="en-US" altLang="zh-TW" sz="1600" dirty="0"/>
              <a:t>:APA</a:t>
            </a:r>
            <a:r>
              <a:rPr lang="zh-TW" altLang="en-US" sz="1600" dirty="0"/>
              <a:t>格式第七版之</a:t>
            </a:r>
            <a:r>
              <a:rPr lang="zh-TW" altLang="en-US" sz="1600" dirty="0" smtClean="0"/>
              <a:t>應用</a:t>
            </a:r>
            <a:r>
              <a:rPr lang="zh-TW" altLang="en-US" sz="1600" b="0" dirty="0" smtClean="0"/>
              <a:t>，心理出版，頁</a:t>
            </a:r>
            <a:r>
              <a:rPr lang="en-US" altLang="zh-TW" sz="1600" b="0" dirty="0" smtClean="0"/>
              <a:t>39</a:t>
            </a:r>
            <a:r>
              <a:rPr lang="zh-TW" altLang="en-US" sz="1600" b="0" dirty="0" smtClean="0"/>
              <a:t>。</a:t>
            </a:r>
            <a:endParaRPr lang="zh-TW" altLang="en-US" sz="1600" b="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ACF46D-BC84-4408-B74F-F18725375171}"/>
              </a:ext>
            </a:extLst>
          </p:cNvPr>
          <p:cNvSpPr/>
          <p:nvPr/>
        </p:nvSpPr>
        <p:spPr>
          <a:xfrm>
            <a:off x="7399613" y="88590"/>
            <a:ext cx="1741361" cy="6231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文中引用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39" y="904739"/>
            <a:ext cx="5582074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FF72D9-1978-4736-95C6-C1D461EC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" y="1219359"/>
            <a:ext cx="9143341" cy="4419282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296DA91C-0E31-4DD8-A9D6-BDF3BAE77D1B}"/>
              </a:ext>
            </a:extLst>
          </p:cNvPr>
          <p:cNvSpPr/>
          <p:nvPr/>
        </p:nvSpPr>
        <p:spPr bwMode="auto">
          <a:xfrm>
            <a:off x="1310640" y="2514599"/>
            <a:ext cx="6842760" cy="124968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13259" y="0"/>
            <a:ext cx="3130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EBSCO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2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980755" y="2696973"/>
            <a:ext cx="52061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建立參考書目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5963693" y="2681606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94B03D-E7FD-459F-97E7-3B227AE3D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" y="1135811"/>
            <a:ext cx="9136209" cy="4586377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D0A15A9B-9603-4039-AE2A-B7A9C11E1BFC}"/>
              </a:ext>
            </a:extLst>
          </p:cNvPr>
          <p:cNvSpPr/>
          <p:nvPr/>
        </p:nvSpPr>
        <p:spPr bwMode="auto">
          <a:xfrm>
            <a:off x="2598420" y="1813559"/>
            <a:ext cx="2392680" cy="40386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018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91B30E1-D5FC-4E33-A552-CE34531E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" y="1008814"/>
            <a:ext cx="9132777" cy="4840372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DF0686C0-2ED8-4981-B1F9-7CB5D523DDD5}"/>
              </a:ext>
            </a:extLst>
          </p:cNvPr>
          <p:cNvSpPr/>
          <p:nvPr/>
        </p:nvSpPr>
        <p:spPr bwMode="auto">
          <a:xfrm>
            <a:off x="1859280" y="2560319"/>
            <a:ext cx="1097280" cy="33528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CCF674A0-1F0C-4784-A401-08CFCA0B7A94}"/>
              </a:ext>
            </a:extLst>
          </p:cNvPr>
          <p:cNvSpPr/>
          <p:nvPr/>
        </p:nvSpPr>
        <p:spPr bwMode="auto">
          <a:xfrm>
            <a:off x="1805940" y="3230881"/>
            <a:ext cx="2514600" cy="16992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5142654" y="4080511"/>
            <a:ext cx="2514600" cy="1263575"/>
          </a:xfrm>
          <a:prstGeom prst="wedgeRoundRectCallout">
            <a:avLst>
              <a:gd name="adj1" fmla="val -167452"/>
              <a:gd name="adj2" fmla="val -3700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點☆可以加入最愛的格式清單方便之後叫出使用</a:t>
            </a:r>
          </a:p>
        </p:txBody>
      </p:sp>
      <p:sp>
        <p:nvSpPr>
          <p:cNvPr id="6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5071872" y="1773807"/>
            <a:ext cx="3856204" cy="954152"/>
          </a:xfrm>
          <a:prstGeom prst="wedgeRoundRectCallout">
            <a:avLst>
              <a:gd name="adj1" fmla="val -64573"/>
              <a:gd name="adj2" fmla="val 1531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下拉選單尋找要套用的格式，例如用</a:t>
            </a:r>
            <a:r>
              <a:rPr lang="en-US" altLang="zh-TW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7th</a:t>
            </a:r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r>
              <a:rPr lang="en-US" altLang="zh-TW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323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2BCE56-2934-4D9C-9089-F36FB6E10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" y="1031634"/>
            <a:ext cx="9138625" cy="4794732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914F40DE-B7BC-443F-89D9-E1063431083E}"/>
              </a:ext>
            </a:extLst>
          </p:cNvPr>
          <p:cNvSpPr/>
          <p:nvPr/>
        </p:nvSpPr>
        <p:spPr bwMode="auto">
          <a:xfrm>
            <a:off x="1661160" y="2293619"/>
            <a:ext cx="2910840" cy="33528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EAD3BD5D-453E-4B68-AB77-78CC5206A4C4}"/>
              </a:ext>
            </a:extLst>
          </p:cNvPr>
          <p:cNvSpPr/>
          <p:nvPr/>
        </p:nvSpPr>
        <p:spPr bwMode="auto">
          <a:xfrm>
            <a:off x="6324600" y="2628900"/>
            <a:ext cx="1066800" cy="40386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4206240" y="1432561"/>
            <a:ext cx="2779776" cy="612648"/>
          </a:xfrm>
          <a:prstGeom prst="wedgeRoundRectCallout">
            <a:avLst>
              <a:gd name="adj1" fmla="val -49996"/>
              <a:gd name="adj2" fmla="val 7661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選擇要套用的格式</a:t>
            </a:r>
            <a:endParaRPr lang="zh-TW" altLang="en-US" dirty="0"/>
          </a:p>
        </p:txBody>
      </p:sp>
      <p:sp>
        <p:nvSpPr>
          <p:cNvPr id="7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4133088" y="3366452"/>
            <a:ext cx="2514600" cy="1263575"/>
          </a:xfrm>
          <a:prstGeom prst="wedgeRoundRectCallout">
            <a:avLst>
              <a:gd name="adj1" fmla="val 48185"/>
              <a:gd name="adj2" fmla="val -7535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將參考書目複製到剪貼簿，再貼至文章。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41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4FA9534-4396-45BD-B719-D4C6DFB2C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391"/>
            <a:ext cx="9144000" cy="5619218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4F339506-2893-4F24-9A98-E6E335241369}"/>
              </a:ext>
            </a:extLst>
          </p:cNvPr>
          <p:cNvSpPr/>
          <p:nvPr/>
        </p:nvSpPr>
        <p:spPr bwMode="auto">
          <a:xfrm>
            <a:off x="2301240" y="2529839"/>
            <a:ext cx="1097280" cy="33528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02CF9A9E-D782-4462-8366-A684493F5C31}"/>
              </a:ext>
            </a:extLst>
          </p:cNvPr>
          <p:cNvSpPr/>
          <p:nvPr/>
        </p:nvSpPr>
        <p:spPr bwMode="auto">
          <a:xfrm>
            <a:off x="2247900" y="3581399"/>
            <a:ext cx="2514600" cy="33528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7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5843016" y="1606167"/>
            <a:ext cx="3072384" cy="1027305"/>
          </a:xfrm>
          <a:prstGeom prst="wedgeRoundRectCallout">
            <a:avLst>
              <a:gd name="adj1" fmla="val -65655"/>
              <a:gd name="adj2" fmla="val 2989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en-US" altLang="zh-TW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Taiwan</a:t>
            </a:r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搜尋適用中文的格式。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5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150B7F-B1F0-43F8-BD27-ED21B9DD1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568"/>
            <a:ext cx="9144000" cy="4626863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CAD41DBD-9A3A-45BB-9258-CCDFB7A1F4C5}"/>
              </a:ext>
            </a:extLst>
          </p:cNvPr>
          <p:cNvSpPr/>
          <p:nvPr/>
        </p:nvSpPr>
        <p:spPr bwMode="auto">
          <a:xfrm>
            <a:off x="2575560" y="2156459"/>
            <a:ext cx="2430780" cy="56388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4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5538978" y="1705225"/>
            <a:ext cx="3072384" cy="1027305"/>
          </a:xfrm>
          <a:prstGeom prst="wedgeRoundRectCallout">
            <a:avLst>
              <a:gd name="adj1" fmla="val -65655"/>
              <a:gd name="adj2" fmla="val 2989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操作文中引用、建立參考書目。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07B74CA-184A-4C0E-9CDB-2A2B7E2CC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08" y="84583"/>
            <a:ext cx="4440835" cy="6858000"/>
          </a:xfrm>
          <a:prstGeom prst="rect">
            <a:avLst/>
          </a:prstGeom>
        </p:spPr>
      </p:pic>
      <p:sp>
        <p:nvSpPr>
          <p:cNvPr id="7" name="圓角矩形 4">
            <a:extLst>
              <a:ext uri="{FF2B5EF4-FFF2-40B4-BE49-F238E27FC236}">
                <a16:creationId xmlns:a16="http://schemas.microsoft.com/office/drawing/2014/main" id="{9887E6A7-F059-4492-98D3-8873622BA22B}"/>
              </a:ext>
            </a:extLst>
          </p:cNvPr>
          <p:cNvSpPr/>
          <p:nvPr/>
        </p:nvSpPr>
        <p:spPr bwMode="auto">
          <a:xfrm>
            <a:off x="1908946" y="2637282"/>
            <a:ext cx="655320" cy="120881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3A6E726B-BF71-4079-824E-E8116FF15B9F}"/>
              </a:ext>
            </a:extLst>
          </p:cNvPr>
          <p:cNvCxnSpPr>
            <a:cxnSpLocks/>
          </p:cNvCxnSpPr>
          <p:nvPr/>
        </p:nvCxnSpPr>
        <p:spPr>
          <a:xfrm flipV="1">
            <a:off x="2564266" y="2637282"/>
            <a:ext cx="647700" cy="4495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4">
            <a:extLst>
              <a:ext uri="{FF2B5EF4-FFF2-40B4-BE49-F238E27FC236}">
                <a16:creationId xmlns:a16="http://schemas.microsoft.com/office/drawing/2014/main" id="{6E0EDC68-78ED-4238-ACDB-588FFAF74AEA}"/>
              </a:ext>
            </a:extLst>
          </p:cNvPr>
          <p:cNvSpPr/>
          <p:nvPr/>
        </p:nvSpPr>
        <p:spPr bwMode="auto">
          <a:xfrm>
            <a:off x="5563548" y="2096262"/>
            <a:ext cx="655320" cy="63246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7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5891208" y="2999930"/>
            <a:ext cx="2403706" cy="424405"/>
          </a:xfrm>
          <a:prstGeom prst="wedgeRoundRectCallout">
            <a:avLst>
              <a:gd name="adj1" fmla="val -39334"/>
              <a:gd name="adj2" fmla="val -117384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複製後貼到</a:t>
            </a:r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FCCFABE-9FB1-44FE-B38B-37740B980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08" y="84583"/>
            <a:ext cx="4383463" cy="6858000"/>
          </a:xfrm>
          <a:prstGeom prst="rect">
            <a:avLst/>
          </a:prstGeom>
        </p:spPr>
      </p:pic>
      <p:sp>
        <p:nvSpPr>
          <p:cNvPr id="16" name="圓角矩形 4">
            <a:extLst>
              <a:ext uri="{FF2B5EF4-FFF2-40B4-BE49-F238E27FC236}">
                <a16:creationId xmlns:a16="http://schemas.microsoft.com/office/drawing/2014/main" id="{D46E67FA-DBA2-49F5-9DB3-300BD224ADD9}"/>
              </a:ext>
            </a:extLst>
          </p:cNvPr>
          <p:cNvSpPr/>
          <p:nvPr/>
        </p:nvSpPr>
        <p:spPr bwMode="auto">
          <a:xfrm>
            <a:off x="5685468" y="2644904"/>
            <a:ext cx="591362" cy="130302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8" name="語音泡泡: 圓角矩形 5">
            <a:extLst>
              <a:ext uri="{FF2B5EF4-FFF2-40B4-BE49-F238E27FC236}">
                <a16:creationId xmlns:a16="http://schemas.microsoft.com/office/drawing/2014/main" id="{20327F38-8767-4C12-943B-7494663A8031}"/>
              </a:ext>
            </a:extLst>
          </p:cNvPr>
          <p:cNvSpPr/>
          <p:nvPr/>
        </p:nvSpPr>
        <p:spPr>
          <a:xfrm>
            <a:off x="2864498" y="4117850"/>
            <a:ext cx="2862068" cy="1624582"/>
          </a:xfrm>
          <a:prstGeom prst="wedgeRoundRectCallout">
            <a:avLst>
              <a:gd name="adj1" fmla="val 48185"/>
              <a:gd name="adj2" fmla="val -7535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/>
              <a:t>複製</a:t>
            </a:r>
            <a:r>
              <a:rPr lang="zh-TW" altLang="en-US" sz="2000" dirty="0" smtClean="0"/>
              <a:t>後系統自動註記被引用（再點一次可取消），後續產生參考書目。</a:t>
            </a:r>
            <a:endParaRPr lang="zh-TW" altLang="en-US" sz="2000" dirty="0"/>
          </a:p>
        </p:txBody>
      </p:sp>
      <p:cxnSp>
        <p:nvCxnSpPr>
          <p:cNvPr id="11" name="肘形接點 10"/>
          <p:cNvCxnSpPr/>
          <p:nvPr/>
        </p:nvCxnSpPr>
        <p:spPr>
          <a:xfrm rot="16200000" flipH="1">
            <a:off x="4828032" y="6071615"/>
            <a:ext cx="786385" cy="128016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接點 27"/>
          <p:cNvCxnSpPr/>
          <p:nvPr/>
        </p:nvCxnSpPr>
        <p:spPr>
          <a:xfrm rot="16200000" flipV="1">
            <a:off x="2558795" y="2214373"/>
            <a:ext cx="3221738" cy="585216"/>
          </a:xfrm>
          <a:prstGeom prst="bentConnector3">
            <a:avLst>
              <a:gd name="adj1" fmla="val 6390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10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7" grpId="0" animBg="1"/>
      <p:bldP spid="13" grpId="0" animBg="1"/>
      <p:bldP spid="17" grpId="0" animBg="1"/>
      <p:bldP spid="16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89EDFEB-B461-4FFC-A0D5-F8B3B0480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616"/>
            <a:ext cx="9144000" cy="3858767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CF246C7A-830C-43D8-AC8A-81C468E93E01}"/>
              </a:ext>
            </a:extLst>
          </p:cNvPr>
          <p:cNvSpPr/>
          <p:nvPr/>
        </p:nvSpPr>
        <p:spPr bwMode="auto">
          <a:xfrm>
            <a:off x="2788920" y="3009900"/>
            <a:ext cx="2026920" cy="57912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5255514" y="3299461"/>
            <a:ext cx="2736342" cy="614172"/>
          </a:xfrm>
          <a:prstGeom prst="wedgeRoundRectCallout">
            <a:avLst>
              <a:gd name="adj1" fmla="val -66548"/>
              <a:gd name="adj2" fmla="val -377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自訂引文套用格式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4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2649518-7689-4342-975A-BF3BE0A45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" y="1122514"/>
            <a:ext cx="9140631" cy="4612972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B188FC96-73B3-49ED-A414-B13AB63B25F6}"/>
              </a:ext>
            </a:extLst>
          </p:cNvPr>
          <p:cNvSpPr/>
          <p:nvPr/>
        </p:nvSpPr>
        <p:spPr bwMode="auto">
          <a:xfrm>
            <a:off x="1699260" y="1463040"/>
            <a:ext cx="792480" cy="4191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5D9CB80B-A903-4DEA-A7A2-6FB5818F2BB4}"/>
              </a:ext>
            </a:extLst>
          </p:cNvPr>
          <p:cNvSpPr/>
          <p:nvPr/>
        </p:nvSpPr>
        <p:spPr bwMode="auto">
          <a:xfrm>
            <a:off x="1836420" y="5316386"/>
            <a:ext cx="2735580" cy="4191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語音泡泡: 圓角矩形 6">
            <a:extLst>
              <a:ext uri="{FF2B5EF4-FFF2-40B4-BE49-F238E27FC236}">
                <a16:creationId xmlns:a16="http://schemas.microsoft.com/office/drawing/2014/main" id="{26477566-C849-460A-B44B-753305BFED32}"/>
              </a:ext>
            </a:extLst>
          </p:cNvPr>
          <p:cNvSpPr/>
          <p:nvPr/>
        </p:nvSpPr>
        <p:spPr>
          <a:xfrm>
            <a:off x="5349240" y="1975104"/>
            <a:ext cx="2286000" cy="612648"/>
          </a:xfrm>
          <a:prstGeom prst="wedgeRoundRectCallout">
            <a:avLst>
              <a:gd name="adj1" fmla="val -107754"/>
              <a:gd name="adj2" fmla="val -8499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檢索</a:t>
            </a:r>
            <a:r>
              <a:rPr lang="zh-TW" altLang="en-US" dirty="0" smtClean="0"/>
              <a:t>既有格式</a:t>
            </a:r>
            <a:endParaRPr lang="zh-TW" altLang="en-US" dirty="0"/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26477566-C849-460A-B44B-753305BFED32}"/>
              </a:ext>
            </a:extLst>
          </p:cNvPr>
          <p:cNvSpPr/>
          <p:nvPr/>
        </p:nvSpPr>
        <p:spPr>
          <a:xfrm>
            <a:off x="5785104" y="5735486"/>
            <a:ext cx="2819400" cy="612648"/>
          </a:xfrm>
          <a:prstGeom prst="wedgeRoundRectCallout">
            <a:avLst>
              <a:gd name="adj1" fmla="val -98997"/>
              <a:gd name="adj2" fmla="val -6559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選擇要修改的</a:t>
            </a:r>
            <a:r>
              <a:rPr lang="zh-TW" altLang="en-US" dirty="0" smtClean="0"/>
              <a:t>格式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6106" y="777681"/>
            <a:ext cx="550087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例如：以既有格式為基底修改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D94F3ED-B49D-4553-A8FF-A72CB852B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088"/>
            <a:ext cx="9144000" cy="4687823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47EBC396-314A-43D6-B177-453413AB0EAF}"/>
              </a:ext>
            </a:extLst>
          </p:cNvPr>
          <p:cNvSpPr/>
          <p:nvPr/>
        </p:nvSpPr>
        <p:spPr bwMode="auto">
          <a:xfrm>
            <a:off x="8442960" y="1432560"/>
            <a:ext cx="701040" cy="4191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4F984E67-E7BD-4BF5-82A8-65CB69AE77CF}"/>
              </a:ext>
            </a:extLst>
          </p:cNvPr>
          <p:cNvSpPr/>
          <p:nvPr/>
        </p:nvSpPr>
        <p:spPr bwMode="auto">
          <a:xfrm>
            <a:off x="99060" y="1851660"/>
            <a:ext cx="1539240" cy="243078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60851" y="3990052"/>
            <a:ext cx="364464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可以自訂各項細節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4F984E67-E7BD-4BF5-82A8-65CB69AE77CF}"/>
              </a:ext>
            </a:extLst>
          </p:cNvPr>
          <p:cNvSpPr/>
          <p:nvPr/>
        </p:nvSpPr>
        <p:spPr bwMode="auto">
          <a:xfrm>
            <a:off x="1805940" y="3704844"/>
            <a:ext cx="1539240" cy="220218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6016752" y="1736598"/>
            <a:ext cx="2194560" cy="614172"/>
          </a:xfrm>
          <a:prstGeom prst="wedgeRoundRectCallout">
            <a:avLst>
              <a:gd name="adj1" fmla="val 62202"/>
              <a:gd name="adj2" fmla="val -4520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設定完成儲存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62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2FF6754-B9A0-4A75-81C5-AF515BE80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010" y="912794"/>
            <a:ext cx="7886700" cy="690323"/>
          </a:xfrm>
        </p:spPr>
        <p:txBody>
          <a:bodyPr/>
          <a:lstStyle/>
          <a:p>
            <a:pPr marL="342908" lvl="1" indent="0" algn="ctr">
              <a:buNone/>
            </a:pPr>
            <a:r>
              <a:rPr lang="zh-TW" altLang="en-US" sz="4000" b="1" dirty="0"/>
              <a:t>參考</a:t>
            </a:r>
            <a:r>
              <a:rPr lang="zh-TW" altLang="en-US" sz="4000" b="1" dirty="0" smtClean="0"/>
              <a:t>文獻</a:t>
            </a:r>
            <a:r>
              <a:rPr lang="en-US" altLang="zh-TW" sz="4000" b="1" dirty="0" smtClean="0"/>
              <a:t>/</a:t>
            </a:r>
            <a:r>
              <a:rPr lang="zh-TW" altLang="en-US" sz="4000" b="1" dirty="0" smtClean="0"/>
              <a:t>書目（</a:t>
            </a:r>
            <a:r>
              <a:rPr lang="en-US" altLang="zh-TW" sz="4000" b="1" dirty="0"/>
              <a:t>R</a:t>
            </a:r>
            <a:r>
              <a:rPr lang="en-US" altLang="zh-TW" sz="4000" b="1" dirty="0" smtClean="0"/>
              <a:t>eference</a:t>
            </a:r>
            <a:r>
              <a:rPr lang="zh-TW" altLang="en-US" sz="4000" b="1" dirty="0"/>
              <a:t>）</a:t>
            </a:r>
          </a:p>
          <a:p>
            <a:pPr marL="342908" lvl="1" indent="0" algn="ctr">
              <a:buNone/>
            </a:pPr>
            <a:endParaRPr lang="en-US" altLang="zh-TW" dirty="0"/>
          </a:p>
          <a:p>
            <a:pPr lvl="1" algn="ctr"/>
            <a:endParaRPr lang="en-US" altLang="zh-TW" dirty="0"/>
          </a:p>
          <a:p>
            <a:pPr lvl="1" algn="ctr"/>
            <a:endParaRPr lang="en-US" altLang="zh-TW" dirty="0"/>
          </a:p>
          <a:p>
            <a:pPr lvl="1" algn="ctr"/>
            <a:endParaRPr lang="en-US" altLang="zh-TW" dirty="0"/>
          </a:p>
          <a:p>
            <a:pPr lvl="1" algn="ctr"/>
            <a:endParaRPr lang="en-US" altLang="zh-TW" dirty="0"/>
          </a:p>
          <a:p>
            <a:pPr lvl="2" algn="ctr"/>
            <a:endParaRPr lang="en-US" altLang="zh-TW" dirty="0"/>
          </a:p>
          <a:p>
            <a:pPr lvl="2" algn="ctr"/>
            <a:endParaRPr lang="en-US" altLang="zh-TW" dirty="0"/>
          </a:p>
          <a:p>
            <a:pPr lvl="2" algn="ctr"/>
            <a:endParaRPr lang="en-US" altLang="zh-TW" dirty="0"/>
          </a:p>
          <a:p>
            <a:pPr lvl="2" algn="ctr"/>
            <a:endParaRPr lang="en-US" altLang="zh-TW" dirty="0"/>
          </a:p>
          <a:p>
            <a:pPr marL="685817" lvl="2" indent="0" algn="ctr">
              <a:buNone/>
            </a:pPr>
            <a:endParaRPr lang="en-US" altLang="zh-TW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1465957"/>
            <a:ext cx="8794808" cy="30924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5" y="4651631"/>
            <a:ext cx="8763272" cy="20858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2ACF46D-BC84-4408-B74F-F18725375171}"/>
              </a:ext>
            </a:extLst>
          </p:cNvPr>
          <p:cNvSpPr/>
          <p:nvPr/>
        </p:nvSpPr>
        <p:spPr>
          <a:xfrm>
            <a:off x="6629401" y="88590"/>
            <a:ext cx="2511574" cy="6231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文獻書目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67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53719C-F03E-4FF6-AA8E-F16074491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" y="2104200"/>
            <a:ext cx="9136551" cy="2649600"/>
          </a:xfrm>
          <a:prstGeom prst="rect">
            <a:avLst/>
          </a:prstGeom>
        </p:spPr>
      </p:pic>
      <p:sp>
        <p:nvSpPr>
          <p:cNvPr id="5" name="圓角矩形 4">
            <a:extLst>
              <a:ext uri="{FF2B5EF4-FFF2-40B4-BE49-F238E27FC236}">
                <a16:creationId xmlns:a16="http://schemas.microsoft.com/office/drawing/2014/main" id="{C052ED3A-3692-4B25-9E9F-F641F1AF91EA}"/>
              </a:ext>
            </a:extLst>
          </p:cNvPr>
          <p:cNvSpPr/>
          <p:nvPr/>
        </p:nvSpPr>
        <p:spPr bwMode="auto">
          <a:xfrm>
            <a:off x="1722120" y="2453640"/>
            <a:ext cx="792480" cy="4191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圓角矩形 4">
            <a:extLst>
              <a:ext uri="{FF2B5EF4-FFF2-40B4-BE49-F238E27FC236}">
                <a16:creationId xmlns:a16="http://schemas.microsoft.com/office/drawing/2014/main" id="{E3B92B8B-6FA3-490E-8574-F7162D547F4C}"/>
              </a:ext>
            </a:extLst>
          </p:cNvPr>
          <p:cNvSpPr/>
          <p:nvPr/>
        </p:nvSpPr>
        <p:spPr bwMode="auto">
          <a:xfrm>
            <a:off x="1722120" y="3775711"/>
            <a:ext cx="2735580" cy="4191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27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8D0E13-0311-4F60-94B7-B28E5B8A7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9144000" cy="4663439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61F5B6BB-A446-462F-B2B9-BF76CB208D11}"/>
              </a:ext>
            </a:extLst>
          </p:cNvPr>
          <p:cNvSpPr/>
          <p:nvPr/>
        </p:nvSpPr>
        <p:spPr bwMode="auto">
          <a:xfrm>
            <a:off x="83820" y="4213860"/>
            <a:ext cx="1584960" cy="118871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055BED7E-F982-45F1-8C42-14FA30C91041}"/>
              </a:ext>
            </a:extLst>
          </p:cNvPr>
          <p:cNvSpPr/>
          <p:nvPr/>
        </p:nvSpPr>
        <p:spPr bwMode="auto">
          <a:xfrm>
            <a:off x="8397240" y="1417320"/>
            <a:ext cx="746760" cy="38862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6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A48846-B3B8-4CCF-AE42-361424ABD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" y="2305130"/>
            <a:ext cx="9137153" cy="2247740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B3CD2D80-B453-4B3C-AF41-36C96D9BD185}"/>
              </a:ext>
            </a:extLst>
          </p:cNvPr>
          <p:cNvSpPr/>
          <p:nvPr/>
        </p:nvSpPr>
        <p:spPr bwMode="auto">
          <a:xfrm>
            <a:off x="1722120" y="2979420"/>
            <a:ext cx="1584960" cy="118871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26477566-C849-460A-B44B-753305BFED32}"/>
              </a:ext>
            </a:extLst>
          </p:cNvPr>
          <p:cNvSpPr/>
          <p:nvPr/>
        </p:nvSpPr>
        <p:spPr>
          <a:xfrm>
            <a:off x="4251960" y="3536351"/>
            <a:ext cx="3589020" cy="1858609"/>
          </a:xfrm>
          <a:prstGeom prst="wedgeRoundRectCallout">
            <a:avLst>
              <a:gd name="adj1" fmla="val -77435"/>
              <a:gd name="adj2" fmla="val -531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以既有格式修改，並儲存複本後，會加入</a:t>
            </a:r>
            <a:r>
              <a:rPr lang="zh-TW" altLang="en-US" dirty="0"/>
              <a:t>「我的自訂樣式</a:t>
            </a:r>
            <a:r>
              <a:rPr lang="zh-TW" altLang="en-US" dirty="0" smtClean="0"/>
              <a:t>」中，可於引用時使用。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12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145347" y="2793375"/>
            <a:ext cx="52061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 err="1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09997" y="2718182"/>
            <a:ext cx="3726017" cy="2650589"/>
          </a:xfrm>
          <a:prstGeom prst="rect">
            <a:avLst/>
          </a:prstGeom>
        </p:spPr>
      </p:pic>
      <p:sp>
        <p:nvSpPr>
          <p:cNvPr id="4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576072" y="4933327"/>
            <a:ext cx="6971538" cy="1275197"/>
          </a:xfrm>
          <a:prstGeom prst="wedgeRoundRectCallout">
            <a:avLst>
              <a:gd name="adj1" fmla="val 35776"/>
              <a:gd name="adj2" fmla="val -8425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需使用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</a:t>
            </a:r>
            <a:endParaRPr lang="en-US" altLang="zh-TW" sz="3200" dirty="0" smtClean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版本已無法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en-US" altLang="zh-TW" sz="28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04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0842"/>
            <a:ext cx="9144000" cy="352344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60771" y="3684436"/>
            <a:ext cx="4089298" cy="954107"/>
          </a:xfrm>
          <a:prstGeom prst="wedgeRectCallout">
            <a:avLst>
              <a:gd name="adj1" fmla="val -61058"/>
              <a:gd name="adj2" fmla="val -142569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任意打開一個</a:t>
            </a:r>
            <a:r>
              <a:rPr lang="en-US" altLang="zh-TW" sz="2800" dirty="0" smtClean="0">
                <a:solidFill>
                  <a:srgbClr val="FF0000"/>
                </a:solidFill>
              </a:rPr>
              <a:t>word</a:t>
            </a:r>
            <a:r>
              <a:rPr lang="zh-TW" altLang="en-US" sz="2800" dirty="0" smtClean="0">
                <a:solidFill>
                  <a:srgbClr val="FF0000"/>
                </a:solidFill>
              </a:rPr>
              <a:t>檔案</a:t>
            </a:r>
          </a:p>
          <a:p>
            <a:pPr algn="ctr"/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</a:rPr>
              <a:t>點選</a:t>
            </a: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</a:rPr>
              <a:t>【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</a:rPr>
              <a:t>檔案</a:t>
            </a: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</a:rPr>
              <a:t>】</a:t>
            </a:r>
            <a:endParaRPr kumimoji="0" lang="en-US" altLang="zh-TW" sz="2800" b="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316736" y="594360"/>
            <a:ext cx="6858000" cy="195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endParaRPr kumimoji="0" lang="zh-TW" altLang="en-US" sz="2700" b="1" dirty="0"/>
          </a:p>
        </p:txBody>
      </p:sp>
      <p:sp>
        <p:nvSpPr>
          <p:cNvPr id="2" name="矩形 1"/>
          <p:cNvSpPr/>
          <p:nvPr/>
        </p:nvSpPr>
        <p:spPr>
          <a:xfrm>
            <a:off x="2743200" y="68315"/>
            <a:ext cx="6272784" cy="138499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kumimoji="0" lang="zh-TW" altLang="en-US" sz="3200" dirty="0">
                <a:solidFill>
                  <a:schemeClr val="bg1"/>
                </a:solidFill>
              </a:rPr>
              <a:t>若遇</a:t>
            </a:r>
            <a:r>
              <a:rPr kumimoji="0" lang="en-US" altLang="zh-TW" sz="3200" dirty="0">
                <a:solidFill>
                  <a:schemeClr val="bg1"/>
                </a:solidFill>
              </a:rPr>
              <a:t>2016word</a:t>
            </a:r>
            <a:r>
              <a:rPr kumimoji="0" lang="zh-TW" altLang="en-US" sz="3200" dirty="0">
                <a:solidFill>
                  <a:schemeClr val="bg1"/>
                </a:solidFill>
              </a:rPr>
              <a:t>版本無法使用</a:t>
            </a:r>
            <a:r>
              <a:rPr kumimoji="0" lang="en-US" altLang="zh-TW" dirty="0">
                <a:solidFill>
                  <a:schemeClr val="bg1"/>
                </a:solidFill>
              </a:rPr>
              <a:t>…</a:t>
            </a:r>
            <a:br>
              <a:rPr kumimoji="0" lang="en-US" altLang="zh-TW" dirty="0">
                <a:solidFill>
                  <a:schemeClr val="bg1"/>
                </a:solidFill>
              </a:rPr>
            </a:br>
            <a:r>
              <a:rPr kumimoji="0" lang="zh-TW" altLang="en-US" dirty="0">
                <a:solidFill>
                  <a:schemeClr val="bg1"/>
                </a:solidFill>
              </a:rPr>
              <a:t>請更新到</a:t>
            </a:r>
            <a:r>
              <a:rPr kumimoji="0" lang="en-US" altLang="zh-TW" dirty="0">
                <a:solidFill>
                  <a:schemeClr val="bg1"/>
                </a:solidFill>
              </a:rPr>
              <a:t>16.0.6769</a:t>
            </a:r>
            <a:r>
              <a:rPr kumimoji="0" lang="zh-TW" altLang="en-US" dirty="0">
                <a:solidFill>
                  <a:schemeClr val="bg1"/>
                </a:solidFill>
              </a:rPr>
              <a:t>版以上，應可正常使用</a:t>
            </a:r>
          </a:p>
        </p:txBody>
      </p:sp>
      <p:sp>
        <p:nvSpPr>
          <p:cNvPr id="3" name="矩形 2"/>
          <p:cNvSpPr/>
          <p:nvPr/>
        </p:nvSpPr>
        <p:spPr>
          <a:xfrm>
            <a:off x="-18288" y="1702359"/>
            <a:ext cx="267004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kumimoji="0" lang="zh-TW" altLang="en-US" dirty="0">
                <a:solidFill>
                  <a:schemeClr val="bg1"/>
                </a:solidFill>
              </a:rPr>
              <a:t>更新步驟</a:t>
            </a:r>
          </a:p>
        </p:txBody>
      </p:sp>
    </p:spTree>
    <p:extLst>
      <p:ext uri="{BB962C8B-B14F-4D97-AF65-F5344CB8AC3E}">
        <p14:creationId xmlns:p14="http://schemas.microsoft.com/office/powerpoint/2010/main" val="5553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" y="964223"/>
            <a:ext cx="5048250" cy="523875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217766" y="6003245"/>
            <a:ext cx="2788034" cy="523220"/>
          </a:xfrm>
          <a:prstGeom prst="wedgeRectCallout">
            <a:avLst>
              <a:gd name="adj1" fmla="val -66401"/>
              <a:gd name="adj2" fmla="val -187293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</a:rPr>
              <a:t>點選</a:t>
            </a: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</a:rPr>
              <a:t>【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</a:rPr>
              <a:t>帳戶</a:t>
            </a: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</a:rPr>
              <a:t>】</a:t>
            </a:r>
            <a:endParaRPr kumimoji="0" lang="en-US" altLang="zh-TW" sz="2800" b="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68" y="438149"/>
            <a:ext cx="3981450" cy="4381500"/>
          </a:xfrm>
          <a:prstGeom prst="rect">
            <a:avLst/>
          </a:prstGeom>
        </p:spPr>
      </p:pic>
      <p:sp>
        <p:nvSpPr>
          <p:cNvPr id="15" name="圓角矩形 4">
            <a:extLst>
              <a:ext uri="{FF2B5EF4-FFF2-40B4-BE49-F238E27FC236}">
                <a16:creationId xmlns:a16="http://schemas.microsoft.com/office/drawing/2014/main" id="{0A69A735-45FE-4B2E-87D2-A7B6920E5538}"/>
              </a:ext>
            </a:extLst>
          </p:cNvPr>
          <p:cNvSpPr/>
          <p:nvPr/>
        </p:nvSpPr>
        <p:spPr bwMode="auto">
          <a:xfrm>
            <a:off x="6073977" y="1626847"/>
            <a:ext cx="2428185" cy="72069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174561" y="243523"/>
            <a:ext cx="2788034" cy="707886"/>
          </a:xfrm>
          <a:prstGeom prst="wedgeRectCallout">
            <a:avLst>
              <a:gd name="adj1" fmla="val 21899"/>
              <a:gd name="adj2" fmla="val 145558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20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kumimoji="0" lang="zh-TW" altLang="en-US" sz="2000" b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kumimoji="0" lang="zh-TW" altLang="en-US" sz="20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看到</a:t>
            </a:r>
            <a:r>
              <a:rPr lang="zh-TW" altLang="en-US" sz="2000" dirty="0" smtClean="0">
                <a:solidFill>
                  <a:schemeClr val="accent1">
                    <a:lumMod val="75000"/>
                  </a:schemeClr>
                </a:solidFill>
              </a:rPr>
              <a:t>版本</a:t>
            </a:r>
            <a:endParaRPr lang="en-US" altLang="zh-TW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kumimoji="0" lang="zh-TW" altLang="en-US" sz="20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請點選</a:t>
            </a:r>
            <a:r>
              <a:rPr kumimoji="0" lang="en-US" altLang="zh-TW" sz="20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kumimoji="0" lang="zh-TW" altLang="en-US" sz="20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</a:t>
            </a:r>
            <a:r>
              <a:rPr kumimoji="0" lang="en-US" altLang="zh-TW" sz="20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word】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4782338" y="4819649"/>
            <a:ext cx="4079673" cy="1908215"/>
          </a:xfrm>
          <a:prstGeom prst="wedgeRectCallout">
            <a:avLst>
              <a:gd name="adj1" fmla="val -20582"/>
              <a:gd name="adj2" fmla="val -143208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endParaRPr lang="en-US" altLang="zh-TW" sz="2800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kumimoji="0" lang="en-US" altLang="zh-TW" sz="18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800" b="0" dirty="0">
                <a:solidFill>
                  <a:srgbClr val="FF0000"/>
                </a:solidFill>
              </a:rPr>
              <a:t>如果沒有 </a:t>
            </a:r>
            <a:r>
              <a:rPr lang="en-US" altLang="zh-TW" sz="1800" b="0" dirty="0">
                <a:solidFill>
                  <a:srgbClr val="FF0000"/>
                </a:solidFill>
              </a:rPr>
              <a:t>[</a:t>
            </a:r>
            <a:r>
              <a:rPr lang="zh-TW" altLang="en-US" sz="1800" b="0" dirty="0">
                <a:solidFill>
                  <a:srgbClr val="FF0000"/>
                </a:solidFill>
              </a:rPr>
              <a:t>更新選項</a:t>
            </a:r>
            <a:r>
              <a:rPr lang="en-US" altLang="zh-TW" sz="1800" b="0" dirty="0">
                <a:solidFill>
                  <a:srgbClr val="FF0000"/>
                </a:solidFill>
              </a:rPr>
              <a:t>] </a:t>
            </a:r>
            <a:r>
              <a:rPr lang="zh-TW" altLang="en-US" sz="1800" b="0" dirty="0">
                <a:solidFill>
                  <a:srgbClr val="FF0000"/>
                </a:solidFill>
              </a:rPr>
              <a:t>而只有 </a:t>
            </a:r>
            <a:r>
              <a:rPr lang="en-US" altLang="zh-TW" sz="1800" b="0" dirty="0">
                <a:solidFill>
                  <a:srgbClr val="FF0000"/>
                </a:solidFill>
              </a:rPr>
              <a:t>[</a:t>
            </a:r>
            <a:r>
              <a:rPr lang="zh-TW" altLang="en-US" sz="1800" b="0" dirty="0">
                <a:solidFill>
                  <a:srgbClr val="FF0000"/>
                </a:solidFill>
              </a:rPr>
              <a:t>關於</a:t>
            </a:r>
            <a:r>
              <a:rPr lang="en-US" altLang="zh-TW" sz="1800" b="0" dirty="0">
                <a:solidFill>
                  <a:srgbClr val="FF0000"/>
                </a:solidFill>
              </a:rPr>
              <a:t>] </a:t>
            </a:r>
            <a:r>
              <a:rPr lang="zh-TW" altLang="en-US" sz="1800" b="0" dirty="0">
                <a:solidFill>
                  <a:srgbClr val="FF0000"/>
                </a:solidFill>
              </a:rPr>
              <a:t>按鈕，</a:t>
            </a:r>
            <a:r>
              <a:rPr lang="zh-TW" altLang="en-US" sz="1800" b="0" dirty="0" smtClean="0">
                <a:solidFill>
                  <a:srgbClr val="FF0000"/>
                </a:solidFill>
              </a:rPr>
              <a:t>表示安裝</a:t>
            </a:r>
            <a:r>
              <a:rPr lang="zh-TW" altLang="en-US" sz="1800" b="0" dirty="0">
                <a:solidFill>
                  <a:srgbClr val="FF0000"/>
                </a:solidFill>
              </a:rPr>
              <a:t>的是大量授權版本，</a:t>
            </a:r>
            <a:r>
              <a:rPr lang="zh-TW" altLang="en-US" sz="1800" b="0" dirty="0" smtClean="0">
                <a:solidFill>
                  <a:srgbClr val="FF0000"/>
                </a:solidFill>
              </a:rPr>
              <a:t>或所屬機構是</a:t>
            </a:r>
            <a:r>
              <a:rPr lang="zh-TW" altLang="en-US" sz="1800" b="0" dirty="0">
                <a:solidFill>
                  <a:srgbClr val="FF0000"/>
                </a:solidFill>
              </a:rPr>
              <a:t>透過群組原則來管理 </a:t>
            </a:r>
            <a:r>
              <a:rPr lang="en-US" altLang="zh-TW" sz="1800" b="0" dirty="0">
                <a:solidFill>
                  <a:srgbClr val="FF0000"/>
                </a:solidFill>
              </a:rPr>
              <a:t>Office </a:t>
            </a:r>
            <a:r>
              <a:rPr lang="zh-TW" altLang="en-US" sz="1800" b="0" dirty="0">
                <a:solidFill>
                  <a:srgbClr val="FF0000"/>
                </a:solidFill>
              </a:rPr>
              <a:t>更新。 請嘗試 </a:t>
            </a:r>
            <a:r>
              <a:rPr lang="en-US" altLang="zh-TW" sz="1800" b="0" dirty="0">
                <a:solidFill>
                  <a:srgbClr val="FF0000"/>
                </a:solidFill>
                <a:hlinkClick r:id="rId4"/>
              </a:rPr>
              <a:t>Microsoft Update</a:t>
            </a:r>
            <a:r>
              <a:rPr lang="zh-TW" altLang="en-US" sz="1800" b="0" dirty="0">
                <a:solidFill>
                  <a:srgbClr val="FF0000"/>
                </a:solidFill>
              </a:rPr>
              <a:t> 或</a:t>
            </a:r>
            <a:r>
              <a:rPr lang="zh-TW" altLang="en-US" sz="1800" b="0" dirty="0" smtClean="0">
                <a:solidFill>
                  <a:srgbClr val="FF0000"/>
                </a:solidFill>
              </a:rPr>
              <a:t>連絡機構技術支援。</a:t>
            </a:r>
            <a:endParaRPr lang="zh-TW" altLang="en-US" sz="1800" b="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418" y="114983"/>
            <a:ext cx="267004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kumimoji="0" lang="zh-TW" altLang="en-US" dirty="0">
                <a:solidFill>
                  <a:schemeClr val="bg1"/>
                </a:solidFill>
              </a:rPr>
              <a:t>更新步驟</a:t>
            </a:r>
          </a:p>
        </p:txBody>
      </p:sp>
    </p:spTree>
    <p:extLst>
      <p:ext uri="{BB962C8B-B14F-4D97-AF65-F5344CB8AC3E}">
        <p14:creationId xmlns:p14="http://schemas.microsoft.com/office/powerpoint/2010/main" val="292633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637442" y="2365985"/>
            <a:ext cx="7886700" cy="4351338"/>
          </a:xfrm>
          <a:prstGeom prst="rect">
            <a:avLst/>
          </a:prstGeom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office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版本說明：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hlinkClick r:id="rId2"/>
            </a:endParaRPr>
          </a:p>
          <a:p>
            <a:pPr marL="0" indent="0">
              <a:buNone/>
            </a:pPr>
            <a:r>
              <a:rPr lang="en-US" altLang="zh-TW" sz="1400" dirty="0" smtClean="0">
                <a:hlinkClick r:id="rId2"/>
              </a:rPr>
              <a:t>https://support.microsoft.com/zh-tw/office/%E9%97%9C%E6%96%BC-office-%E6%88%91%E4%BD%BF%E7%94%A8%E7%9A%84%E6%98%AF%E5%93%AA%E5%80%8B%E7%89%88%E6%9C%AC%E7%9A%84-office-932788b8-a3ce-44bf-bb09-e334518b8b19</a:t>
            </a:r>
            <a:endParaRPr lang="en-US" altLang="zh-TW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>
              <a:hlinkClick r:id="rId3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 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Office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更新：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400" dirty="0" smtClean="0">
                <a:hlinkClick r:id="rId3"/>
              </a:rPr>
              <a:t>https://support.microsoft.com/zh-tw/office/%E5%AE%89%E8%A3%9D-office-%E6%9B%B4%E6%96%B0-2ab296f3-7f03-43a2-8e50-46de917611c5</a:t>
            </a:r>
            <a:endParaRPr lang="en-US" altLang="zh-TW" sz="1400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836324" y="979713"/>
            <a:ext cx="7488936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kumimoji="0" lang="zh-TW" altLang="en-US" dirty="0" smtClean="0">
                <a:solidFill>
                  <a:schemeClr val="bg1"/>
                </a:solidFill>
              </a:rPr>
              <a:t>關於</a:t>
            </a:r>
            <a:r>
              <a:rPr kumimoji="0" lang="en-US" altLang="zh-TW" dirty="0" err="1" smtClean="0">
                <a:solidFill>
                  <a:schemeClr val="bg1"/>
                </a:solidFill>
              </a:rPr>
              <a:t>RefWorks</a:t>
            </a:r>
            <a:r>
              <a:rPr kumimoji="0" lang="zh-TW" altLang="en-US" dirty="0" smtClean="0">
                <a:solidFill>
                  <a:schemeClr val="bg1"/>
                </a:solidFill>
              </a:rPr>
              <a:t>在</a:t>
            </a:r>
            <a:r>
              <a:rPr kumimoji="0" lang="en-US" altLang="zh-TW" dirty="0" smtClean="0">
                <a:solidFill>
                  <a:schemeClr val="bg1"/>
                </a:solidFill>
              </a:rPr>
              <a:t>word</a:t>
            </a:r>
            <a:r>
              <a:rPr kumimoji="0" lang="zh-TW" altLang="en-US" dirty="0" smtClean="0">
                <a:solidFill>
                  <a:schemeClr val="bg1"/>
                </a:solidFill>
              </a:rPr>
              <a:t>無法</a:t>
            </a:r>
            <a:r>
              <a:rPr kumimoji="0" lang="zh-TW" altLang="en-US" dirty="0" smtClean="0">
                <a:solidFill>
                  <a:schemeClr val="bg1"/>
                </a:solidFill>
              </a:rPr>
              <a:t>使用</a:t>
            </a:r>
            <a:endParaRPr kumimoji="0" lang="en-US" altLang="zh-TW" dirty="0" smtClean="0">
              <a:solidFill>
                <a:schemeClr val="bg1"/>
              </a:solidFill>
            </a:endParaRPr>
          </a:p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TW" dirty="0" smtClean="0">
                <a:solidFill>
                  <a:schemeClr val="bg1"/>
                </a:solidFill>
              </a:rPr>
              <a:t>Office</a:t>
            </a:r>
            <a:r>
              <a:rPr kumimoji="0" lang="zh-TW" altLang="en-US" dirty="0" smtClean="0">
                <a:solidFill>
                  <a:schemeClr val="bg1"/>
                </a:solidFill>
              </a:rPr>
              <a:t>更新官方</a:t>
            </a:r>
            <a:r>
              <a:rPr kumimoji="0" lang="zh-TW" altLang="en-US" dirty="0">
                <a:solidFill>
                  <a:schemeClr val="bg1"/>
                </a:solidFill>
              </a:rPr>
              <a:t>說明</a:t>
            </a:r>
            <a:endParaRPr kumimoji="0" lang="en-US" altLang="zh-TW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316736" y="594360"/>
            <a:ext cx="6858000" cy="195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endParaRPr kumimoji="0" lang="zh-TW" altLang="en-US" sz="2700" b="1" dirty="0"/>
          </a:p>
        </p:txBody>
      </p:sp>
      <p:sp>
        <p:nvSpPr>
          <p:cNvPr id="3" name="矩形 2"/>
          <p:cNvSpPr/>
          <p:nvPr/>
        </p:nvSpPr>
        <p:spPr>
          <a:xfrm>
            <a:off x="1216152" y="485937"/>
            <a:ext cx="655624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kumimoji="0" lang="zh-TW" altLang="en-US" dirty="0" smtClean="0">
                <a:solidFill>
                  <a:schemeClr val="bg1"/>
                </a:solidFill>
              </a:rPr>
              <a:t>關於</a:t>
            </a:r>
            <a:r>
              <a:rPr kumimoji="0" lang="en-US" altLang="zh-TW" dirty="0" err="1" smtClean="0">
                <a:solidFill>
                  <a:schemeClr val="bg1"/>
                </a:solidFill>
              </a:rPr>
              <a:t>RefWorks</a:t>
            </a:r>
            <a:r>
              <a:rPr kumimoji="0" lang="zh-TW" altLang="en-US" dirty="0" smtClean="0">
                <a:solidFill>
                  <a:schemeClr val="bg1"/>
                </a:solidFill>
              </a:rPr>
              <a:t>在</a:t>
            </a:r>
            <a:r>
              <a:rPr kumimoji="0" lang="en-US" altLang="zh-TW" dirty="0" smtClean="0">
                <a:solidFill>
                  <a:schemeClr val="bg1"/>
                </a:solidFill>
              </a:rPr>
              <a:t>word</a:t>
            </a:r>
            <a:r>
              <a:rPr kumimoji="0" lang="zh-TW" altLang="en-US" dirty="0" smtClean="0">
                <a:solidFill>
                  <a:schemeClr val="bg1"/>
                </a:solidFill>
              </a:rPr>
              <a:t>無法使用</a:t>
            </a:r>
            <a:r>
              <a:rPr kumimoji="0" lang="en-US" altLang="zh-TW" dirty="0" smtClean="0">
                <a:solidFill>
                  <a:schemeClr val="bg1"/>
                </a:solidFill>
              </a:rPr>
              <a:t>—</a:t>
            </a:r>
            <a:r>
              <a:rPr kumimoji="0" lang="zh-TW" altLang="en-US" dirty="0" smtClean="0">
                <a:solidFill>
                  <a:schemeClr val="bg1"/>
                </a:solidFill>
              </a:rPr>
              <a:t>補充說明</a:t>
            </a:r>
            <a:endParaRPr kumimoji="0"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637795" y="1670177"/>
            <a:ext cx="78867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2400" b="1" dirty="0" smtClean="0">
                <a:solidFill>
                  <a:schemeClr val="accent1">
                    <a:lumMod val="50000"/>
                  </a:schemeClr>
                </a:solidFill>
              </a:rPr>
              <a:t>【</a:t>
            </a: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如果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是機關的電腦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】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有些學校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管理者會對使用者安裝或升級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Word 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或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RCM 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有所限制</a:t>
            </a: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，如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有這類情形還請聯繫學校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管理</a:t>
            </a: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者解除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該限制</a:t>
            </a: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。</a:t>
            </a:r>
            <a:endParaRPr lang="en-US" altLang="zh-TW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有些使用者由此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連結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RefWorks Citation Manager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zh-TW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安裝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RCM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可成功。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78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5F594E-22BA-4B17-9883-6D5CCD434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951"/>
            <a:ext cx="9144000" cy="45780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1DC48DF-DCF8-4AE3-A8CC-F521D99A7246}"/>
              </a:ext>
            </a:extLst>
          </p:cNvPr>
          <p:cNvSpPr txBox="1"/>
          <p:nvPr/>
        </p:nvSpPr>
        <p:spPr>
          <a:xfrm>
            <a:off x="119951" y="361828"/>
            <a:ext cx="8073073" cy="584775"/>
          </a:xfrm>
          <a:prstGeom prst="rect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Docs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中使用</a:t>
            </a:r>
            <a:r>
              <a:rPr lang="en-US" altLang="zh-TW" sz="3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endParaRPr lang="zh-TW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29EDB31A-022C-497A-8545-4BE678698C1A}"/>
              </a:ext>
            </a:extLst>
          </p:cNvPr>
          <p:cNvSpPr/>
          <p:nvPr/>
        </p:nvSpPr>
        <p:spPr bwMode="auto">
          <a:xfrm>
            <a:off x="4168140" y="2194560"/>
            <a:ext cx="2103120" cy="42671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6271260" y="2734055"/>
            <a:ext cx="2622804" cy="694944"/>
          </a:xfrm>
          <a:prstGeom prst="wedgeRoundRectCallout">
            <a:avLst>
              <a:gd name="adj1" fmla="val -49550"/>
              <a:gd name="adj2" fmla="val -8640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2000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點選工具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17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744"/>
            <a:ext cx="9144000" cy="5154511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29EDB31A-022C-497A-8545-4BE678698C1A}"/>
              </a:ext>
            </a:extLst>
          </p:cNvPr>
          <p:cNvSpPr/>
          <p:nvPr/>
        </p:nvSpPr>
        <p:spPr bwMode="auto">
          <a:xfrm>
            <a:off x="2805684" y="3785616"/>
            <a:ext cx="961644" cy="42671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246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99504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TW" altLang="en-US" sz="3900" b="1" dirty="0"/>
              <a:t>引文格式</a:t>
            </a:r>
            <a:endParaRPr lang="en-US" altLang="zh-TW" sz="3900" b="1" dirty="0"/>
          </a:p>
          <a:p>
            <a:pPr lvl="1">
              <a:spcBef>
                <a:spcPts val="400"/>
              </a:spcBef>
            </a:pPr>
            <a:r>
              <a:rPr lang="zh-TW" altLang="en-US" sz="2800" dirty="0"/>
              <a:t>什麼是引文格式：引用的規範。</a:t>
            </a:r>
            <a:endParaRPr lang="en-US" altLang="zh-TW" sz="2800" dirty="0"/>
          </a:p>
          <a:p>
            <a:pPr lvl="1">
              <a:spcBef>
                <a:spcPts val="400"/>
              </a:spcBef>
            </a:pPr>
            <a:r>
              <a:rPr lang="zh-TW" altLang="en-US" sz="2800" dirty="0"/>
              <a:t>為什麼要使用引用格式：資料正確性及標準化。</a:t>
            </a:r>
            <a:endParaRPr lang="en-US" altLang="zh-TW" sz="2800" dirty="0"/>
          </a:p>
          <a:p>
            <a:pPr lvl="1">
              <a:spcBef>
                <a:spcPts val="400"/>
              </a:spcBef>
            </a:pPr>
            <a:r>
              <a:rPr lang="zh-TW" altLang="en-US" sz="2800" dirty="0"/>
              <a:t>常見引用格式</a:t>
            </a:r>
            <a:endParaRPr lang="en-US" altLang="zh-TW" sz="2800" dirty="0"/>
          </a:p>
          <a:p>
            <a:pPr marL="857272" marR="0" lvl="2" indent="-171455" algn="l" defTabSz="685817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500" dirty="0"/>
              <a:t>American Psychological Association (APA) – </a:t>
            </a:r>
            <a:r>
              <a:rPr lang="en-US" altLang="zh-TW" sz="2500" dirty="0">
                <a:hlinkClick r:id="rId2"/>
              </a:rPr>
              <a:t>http://www.apastyle.org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美國心理學會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lvl="2">
              <a:spcBef>
                <a:spcPts val="400"/>
              </a:spcBef>
              <a:defRPr/>
            </a:pPr>
            <a:r>
              <a:rPr lang="en-US" altLang="zh-TW" sz="2500" dirty="0"/>
              <a:t>Modern Language Association (MLA) – </a:t>
            </a:r>
            <a:r>
              <a:rPr lang="en-US" altLang="zh-TW" sz="2500" dirty="0">
                <a:hlinkClick r:id="rId3"/>
              </a:rPr>
              <a:t>http://www.mla.org</a:t>
            </a:r>
            <a:r>
              <a:rPr lang="en-US" altLang="zh-TW" sz="1800" dirty="0"/>
              <a:t>(</a:t>
            </a:r>
            <a:r>
              <a:rPr lang="zh-TW" altLang="en-US" sz="1800" dirty="0"/>
              <a:t>美國現代語言學會</a:t>
            </a:r>
            <a:r>
              <a:rPr lang="en-US" altLang="zh-TW" sz="1800" dirty="0"/>
              <a:t>)</a:t>
            </a:r>
            <a:endParaRPr lang="en-US" altLang="zh-TW" sz="2500" dirty="0"/>
          </a:p>
          <a:p>
            <a:pPr marL="857272" marR="0" lvl="2" indent="-171455" algn="l" defTabSz="685817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500" dirty="0"/>
              <a:t>Chicago Manual of Style (CMOS) – </a:t>
            </a:r>
            <a:r>
              <a:rPr lang="en-US" altLang="zh-TW" sz="2500" dirty="0">
                <a:hlinkClick r:id="rId4"/>
              </a:rPr>
              <a:t>http://www.chicagomanualofstyle.org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芝加哥大學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en-US" altLang="zh-TW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1">
              <a:spcBef>
                <a:spcPts val="400"/>
              </a:spcBef>
            </a:pPr>
            <a:r>
              <a:rPr lang="zh-TW" altLang="en-US" sz="2800" dirty="0"/>
              <a:t>如何決定引用格式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 lvl="2">
              <a:spcBef>
                <a:spcPts val="400"/>
              </a:spcBef>
            </a:pPr>
            <a:r>
              <a:rPr lang="zh-TW" altLang="en-US" sz="2500" dirty="0" smtClean="0"/>
              <a:t>學系要求、投稿期刊規定、指導教授、個人習慣</a:t>
            </a:r>
            <a:r>
              <a:rPr lang="en-US" altLang="zh-TW" sz="2500" dirty="0" smtClean="0"/>
              <a:t>…</a:t>
            </a:r>
            <a:endParaRPr lang="en-US" altLang="zh-TW" sz="25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2ACF46D-BC84-4408-B74F-F18725375171}"/>
              </a:ext>
            </a:extLst>
          </p:cNvPr>
          <p:cNvSpPr/>
          <p:nvPr/>
        </p:nvSpPr>
        <p:spPr>
          <a:xfrm>
            <a:off x="7399613" y="88590"/>
            <a:ext cx="1741361" cy="6231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引文格式</a:t>
            </a:r>
          </a:p>
        </p:txBody>
      </p:sp>
    </p:spTree>
    <p:extLst>
      <p:ext uri="{BB962C8B-B14F-4D97-AF65-F5344CB8AC3E}">
        <p14:creationId xmlns:p14="http://schemas.microsoft.com/office/powerpoint/2010/main" val="206085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453897" y="2866527"/>
            <a:ext cx="608961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開始在</a:t>
            </a:r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3200" dirty="0" err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238013" y="2818766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2F5CB2A-B8A4-4AAE-98D2-44BCA78C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364"/>
            <a:ext cx="9144000" cy="5021272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692B9DD0-E6C1-44FB-B5EF-234D1762304B}"/>
              </a:ext>
            </a:extLst>
          </p:cNvPr>
          <p:cNvSpPr/>
          <p:nvPr/>
        </p:nvSpPr>
        <p:spPr bwMode="auto">
          <a:xfrm>
            <a:off x="2994660" y="1318261"/>
            <a:ext cx="1036320" cy="28194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1495806" y="2432304"/>
            <a:ext cx="6971538" cy="1737360"/>
          </a:xfrm>
          <a:prstGeom prst="wedgeRoundRectCallout">
            <a:avLst>
              <a:gd name="adj1" fmla="val -23510"/>
              <a:gd name="adj2" fmla="val -9672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2016(</a:t>
            </a:r>
            <a:r>
              <a:rPr lang="zh-TW" alt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</a:t>
            </a:r>
            <a:r>
              <a:rPr lang="en-US" altLang="zh-TW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</a:t>
            </a:r>
            <a:r>
              <a:rPr lang="zh-TW" alt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</a:t>
            </a:r>
            <a:endParaRPr lang="en-US" altLang="zh-TW" sz="4400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打開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Word-&gt;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-&gt;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取得增益集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05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3FCCB-A8CD-463D-83AE-91E59C4F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D76272-7B9D-4802-9113-3611DF232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A64FB5-355C-4572-A361-06EBCEAA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32" y="0"/>
            <a:ext cx="6736935" cy="6858000"/>
          </a:xfrm>
          <a:prstGeom prst="rect">
            <a:avLst/>
          </a:prstGeom>
        </p:spPr>
      </p:pic>
      <p:sp>
        <p:nvSpPr>
          <p:cNvPr id="6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3260597" y="1057528"/>
            <a:ext cx="2622804" cy="694944"/>
          </a:xfrm>
          <a:prstGeom prst="wedgeRoundRectCallout">
            <a:avLst>
              <a:gd name="adj1" fmla="val -62798"/>
              <a:gd name="adj2" fmla="val 701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r>
              <a:rPr lang="en-US" altLang="zh-TW" sz="2800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76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29892-5413-44EC-9D3D-800935BA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5CF2AEC-69E8-4B8C-921D-1C0CB8F97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13" y="0"/>
            <a:ext cx="6744174" cy="6858000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692B9DD0-E6C1-44FB-B5EF-234D1762304B}"/>
              </a:ext>
            </a:extLst>
          </p:cNvPr>
          <p:cNvSpPr/>
          <p:nvPr/>
        </p:nvSpPr>
        <p:spPr bwMode="auto">
          <a:xfrm>
            <a:off x="6916911" y="1775460"/>
            <a:ext cx="946929" cy="42824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261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4B2C0E-8B05-431D-817C-69E11605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45ACF9-71DD-4CA6-A409-9A7CAD3D2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59CC4D-4629-49A0-9B35-7637D742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74" y="0"/>
            <a:ext cx="6716452" cy="6858000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692B9DD0-E6C1-44FB-B5EF-234D1762304B}"/>
              </a:ext>
            </a:extLst>
          </p:cNvPr>
          <p:cNvSpPr/>
          <p:nvPr/>
        </p:nvSpPr>
        <p:spPr bwMode="auto">
          <a:xfrm>
            <a:off x="5829300" y="2973324"/>
            <a:ext cx="973836" cy="48310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51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FC8869-B94A-4F19-BC42-E519D5C7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BAF48B-7B3C-48D1-B370-53C8E9C2B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1910F7-12A7-483B-A56A-0D63E59E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974"/>
            <a:ext cx="9144000" cy="5002051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51EFF85A-ECBF-425E-9BE3-366878C28984}"/>
              </a:ext>
            </a:extLst>
          </p:cNvPr>
          <p:cNvSpPr/>
          <p:nvPr/>
        </p:nvSpPr>
        <p:spPr bwMode="auto">
          <a:xfrm>
            <a:off x="3147060" y="1062237"/>
            <a:ext cx="815340" cy="40080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7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4657726" y="1825625"/>
            <a:ext cx="2886074" cy="917576"/>
          </a:xfrm>
          <a:prstGeom prst="wedgeRoundRectCallout">
            <a:avLst>
              <a:gd name="adj1" fmla="val -64580"/>
              <a:gd name="adj2" fmla="val -5154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出現「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RCM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表示新增成功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067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5B2B70-6961-403E-80AC-F3ADBCDFA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1040D6-9AEC-4C06-B5A0-CF5F2E203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D91626-213B-4EDA-A11D-E1488ED9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05"/>
            <a:ext cx="9144000" cy="505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4DDE07-4065-429D-A254-D93FFE63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30" y="0"/>
            <a:ext cx="2613145" cy="6858000"/>
          </a:xfrm>
          <a:prstGeom prst="rect">
            <a:avLst/>
          </a:prstGeom>
        </p:spPr>
      </p:pic>
      <p:sp>
        <p:nvSpPr>
          <p:cNvPr id="6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1266322" y="1644169"/>
            <a:ext cx="3497702" cy="917576"/>
          </a:xfrm>
          <a:prstGeom prst="wedgeRoundRectCallout">
            <a:avLst>
              <a:gd name="adj1" fmla="val -61704"/>
              <a:gd name="adj2" fmla="val -4158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點選後即可開始在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中使用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2843704" y="3624802"/>
            <a:ext cx="3168229" cy="917576"/>
          </a:xfrm>
          <a:prstGeom prst="wedgeRoundRectCallout">
            <a:avLst>
              <a:gd name="adj1" fmla="val 67703"/>
              <a:gd name="adj2" fmla="val -5054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要登入喔</a:t>
            </a:r>
            <a:endParaRPr lang="en-US" altLang="zh-TW" sz="2800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會跟系統同步更新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442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897FB2-4E43-4291-A59E-6B5341D59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8FFDEA-A123-41D9-AED9-9520C69C8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07872A5-5B87-4A62-B905-E90A06EF1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855"/>
            <a:ext cx="9144000" cy="537628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A078347-4C9E-4C81-898B-4CC068044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425"/>
            <a:ext cx="9144000" cy="5001150"/>
          </a:xfrm>
          <a:prstGeom prst="rect">
            <a:avLst/>
          </a:prstGeom>
        </p:spPr>
      </p:pic>
      <p:sp>
        <p:nvSpPr>
          <p:cNvPr id="8" name="圓角矩形 4">
            <a:extLst>
              <a:ext uri="{FF2B5EF4-FFF2-40B4-BE49-F238E27FC236}">
                <a16:creationId xmlns:a16="http://schemas.microsoft.com/office/drawing/2014/main" id="{EFDCC831-35D4-4810-BA57-56C04203DCD4}"/>
              </a:ext>
            </a:extLst>
          </p:cNvPr>
          <p:cNvSpPr/>
          <p:nvPr/>
        </p:nvSpPr>
        <p:spPr bwMode="auto">
          <a:xfrm>
            <a:off x="7109460" y="4206240"/>
            <a:ext cx="289560" cy="105314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圓角矩形 4">
            <a:extLst>
              <a:ext uri="{FF2B5EF4-FFF2-40B4-BE49-F238E27FC236}">
                <a16:creationId xmlns:a16="http://schemas.microsoft.com/office/drawing/2014/main" id="{ECA6D81C-D6A5-4B2B-8296-401053868DF3}"/>
              </a:ext>
            </a:extLst>
          </p:cNvPr>
          <p:cNvSpPr/>
          <p:nvPr/>
        </p:nvSpPr>
        <p:spPr bwMode="auto">
          <a:xfrm>
            <a:off x="8107680" y="3238500"/>
            <a:ext cx="929640" cy="33146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3FAFE02E-8A41-4EAC-B032-5D3028E0C661}"/>
              </a:ext>
            </a:extLst>
          </p:cNvPr>
          <p:cNvSpPr/>
          <p:nvPr/>
        </p:nvSpPr>
        <p:spPr>
          <a:xfrm>
            <a:off x="1062610" y="3103467"/>
            <a:ext cx="3438525" cy="707304"/>
          </a:xfrm>
          <a:prstGeom prst="wedgeRoundRectCallout">
            <a:avLst>
              <a:gd name="adj1" fmla="val 41064"/>
              <a:gd name="adj2" fmla="val -95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游標放在</a:t>
            </a:r>
            <a:r>
              <a:rPr lang="zh-TW" altLang="en-US" dirty="0"/>
              <a:t>文句段落</a:t>
            </a:r>
            <a:r>
              <a:rPr lang="zh-TW" altLang="en-US" dirty="0" smtClean="0"/>
              <a:t>最後</a:t>
            </a:r>
            <a:endParaRPr lang="zh-TW" altLang="en-US" dirty="0"/>
          </a:p>
        </p:txBody>
      </p:sp>
      <p:sp>
        <p:nvSpPr>
          <p:cNvPr id="11" name="圓角矩形 4">
            <a:extLst>
              <a:ext uri="{FF2B5EF4-FFF2-40B4-BE49-F238E27FC236}">
                <a16:creationId xmlns:a16="http://schemas.microsoft.com/office/drawing/2014/main" id="{1A1226B6-9315-4DF4-85A8-CD96CE9469F9}"/>
              </a:ext>
            </a:extLst>
          </p:cNvPr>
          <p:cNvSpPr/>
          <p:nvPr/>
        </p:nvSpPr>
        <p:spPr bwMode="auto">
          <a:xfrm>
            <a:off x="7423784" y="5029266"/>
            <a:ext cx="683895" cy="331469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3" name="圓角矩形 4">
            <a:extLst>
              <a:ext uri="{FF2B5EF4-FFF2-40B4-BE49-F238E27FC236}">
                <a16:creationId xmlns:a16="http://schemas.microsoft.com/office/drawing/2014/main" id="{9D25CD58-F470-4DFC-B32A-19B51D894664}"/>
              </a:ext>
            </a:extLst>
          </p:cNvPr>
          <p:cNvSpPr/>
          <p:nvPr/>
        </p:nvSpPr>
        <p:spPr bwMode="auto">
          <a:xfrm>
            <a:off x="4122420" y="2484186"/>
            <a:ext cx="1607820" cy="33146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CFD144B-E086-4839-956A-342454C163A3}"/>
              </a:ext>
            </a:extLst>
          </p:cNvPr>
          <p:cNvSpPr txBox="1"/>
          <p:nvPr/>
        </p:nvSpPr>
        <p:spPr>
          <a:xfrm>
            <a:off x="3554731" y="2533650"/>
            <a:ext cx="4571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2</a:t>
            </a:r>
            <a:endParaRPr lang="zh-TW" altLang="en-US" sz="800" dirty="0"/>
          </a:p>
        </p:txBody>
      </p:sp>
      <p:sp>
        <p:nvSpPr>
          <p:cNvPr id="15" name="語音泡泡: 圓角矩形 11">
            <a:extLst>
              <a:ext uri="{FF2B5EF4-FFF2-40B4-BE49-F238E27FC236}">
                <a16:creationId xmlns:a16="http://schemas.microsoft.com/office/drawing/2014/main" id="{542990FE-6F5D-4BF4-9E7B-9E63591113D0}"/>
              </a:ext>
            </a:extLst>
          </p:cNvPr>
          <p:cNvSpPr/>
          <p:nvPr/>
        </p:nvSpPr>
        <p:spPr>
          <a:xfrm>
            <a:off x="3888259" y="4467035"/>
            <a:ext cx="2906875" cy="562231"/>
          </a:xfrm>
          <a:prstGeom prst="wedgeRoundRectCallout">
            <a:avLst>
              <a:gd name="adj1" fmla="val 59946"/>
              <a:gd name="adj2" fmla="val 256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引用</a:t>
            </a:r>
            <a:r>
              <a:rPr lang="en-US" altLang="zh-TW" dirty="0" smtClean="0"/>
              <a:t>1</a:t>
            </a:r>
            <a:r>
              <a:rPr lang="zh-TW" altLang="en-US" dirty="0" smtClean="0"/>
              <a:t>篇以上，勾選</a:t>
            </a:r>
            <a:endParaRPr lang="zh-TW" altLang="en-US" dirty="0"/>
          </a:p>
        </p:txBody>
      </p:sp>
      <p:sp>
        <p:nvSpPr>
          <p:cNvPr id="16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6516129" y="5685530"/>
            <a:ext cx="1404832" cy="917576"/>
          </a:xfrm>
          <a:prstGeom prst="wedgeRoundRectCallout">
            <a:avLst>
              <a:gd name="adj1" fmla="val 37762"/>
              <a:gd name="adj2" fmla="val -8443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直接單篇引用</a:t>
            </a:r>
            <a:endParaRPr lang="en-US" altLang="zh-TW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4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9E91320-B7BD-4A5B-AE39-A64A54BA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880"/>
            <a:ext cx="9144000" cy="5240240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93586138-DFA8-4B52-9297-0A0F210E433E}"/>
              </a:ext>
            </a:extLst>
          </p:cNvPr>
          <p:cNvSpPr/>
          <p:nvPr/>
        </p:nvSpPr>
        <p:spPr bwMode="auto">
          <a:xfrm>
            <a:off x="2040256" y="1752666"/>
            <a:ext cx="977264" cy="33146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5DDB8296-A140-4C65-AA02-E63989FD1F26}"/>
              </a:ext>
            </a:extLst>
          </p:cNvPr>
          <p:cNvSpPr/>
          <p:nvPr/>
        </p:nvSpPr>
        <p:spPr bwMode="auto">
          <a:xfrm>
            <a:off x="6528436" y="3535746"/>
            <a:ext cx="428624" cy="33146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圓角矩形 4">
            <a:extLst>
              <a:ext uri="{FF2B5EF4-FFF2-40B4-BE49-F238E27FC236}">
                <a16:creationId xmlns:a16="http://schemas.microsoft.com/office/drawing/2014/main" id="{86A1A717-9FD9-445C-82EB-4C0904550825}"/>
              </a:ext>
            </a:extLst>
          </p:cNvPr>
          <p:cNvSpPr/>
          <p:nvPr/>
        </p:nvSpPr>
        <p:spPr bwMode="auto">
          <a:xfrm>
            <a:off x="7823836" y="2514666"/>
            <a:ext cx="1038224" cy="39617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CA34EF-663E-485B-A992-03825B4454ED}"/>
              </a:ext>
            </a:extLst>
          </p:cNvPr>
          <p:cNvSpPr txBox="1"/>
          <p:nvPr/>
        </p:nvSpPr>
        <p:spPr>
          <a:xfrm>
            <a:off x="1861185" y="1644944"/>
            <a:ext cx="10477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2</a:t>
            </a:r>
            <a:endParaRPr lang="zh-TW" altLang="en-US" sz="800" dirty="0"/>
          </a:p>
        </p:txBody>
      </p:sp>
      <p:sp>
        <p:nvSpPr>
          <p:cNvPr id="7" name="語音泡泡: 圓角矩形 11">
            <a:extLst>
              <a:ext uri="{FF2B5EF4-FFF2-40B4-BE49-F238E27FC236}">
                <a16:creationId xmlns:a16="http://schemas.microsoft.com/office/drawing/2014/main" id="{542990FE-6F5D-4BF4-9E7B-9E63591113D0}"/>
              </a:ext>
            </a:extLst>
          </p:cNvPr>
          <p:cNvSpPr/>
          <p:nvPr/>
        </p:nvSpPr>
        <p:spPr>
          <a:xfrm>
            <a:off x="4462272" y="3586099"/>
            <a:ext cx="1645538" cy="562231"/>
          </a:xfrm>
          <a:prstGeom prst="wedgeRoundRectCallout">
            <a:avLst>
              <a:gd name="adj1" fmla="val 67705"/>
              <a:gd name="adj2" fmla="val -2345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僅</a:t>
            </a:r>
            <a:r>
              <a:rPr lang="zh-TW" altLang="en-US" dirty="0" smtClean="0"/>
              <a:t>引用</a:t>
            </a:r>
            <a:r>
              <a:rPr lang="en-US" altLang="zh-TW" dirty="0" smtClean="0"/>
              <a:t>1</a:t>
            </a:r>
            <a:r>
              <a:rPr lang="zh-TW" altLang="en-US" dirty="0" smtClean="0"/>
              <a:t>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87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EEF718-25EB-4EF2-B6EE-55551AA4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801"/>
            <a:ext cx="9144000" cy="5400398"/>
          </a:xfrm>
          <a:prstGeom prst="rect">
            <a:avLst/>
          </a:prstGeom>
        </p:spPr>
      </p:pic>
      <p:sp>
        <p:nvSpPr>
          <p:cNvPr id="4" name="圓角矩形 4">
            <a:extLst>
              <a:ext uri="{FF2B5EF4-FFF2-40B4-BE49-F238E27FC236}">
                <a16:creationId xmlns:a16="http://schemas.microsoft.com/office/drawing/2014/main" id="{4C006491-5703-444F-B189-375BD31F4B16}"/>
              </a:ext>
            </a:extLst>
          </p:cNvPr>
          <p:cNvSpPr/>
          <p:nvPr/>
        </p:nvSpPr>
        <p:spPr bwMode="auto">
          <a:xfrm>
            <a:off x="7627620" y="3848100"/>
            <a:ext cx="1379220" cy="57912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4EE757-E12A-466D-B104-1B30F3892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5425"/>
            <a:ext cx="9144000" cy="5467150"/>
          </a:xfrm>
          <a:prstGeom prst="rect">
            <a:avLst/>
          </a:prstGeom>
        </p:spPr>
      </p:pic>
      <p:sp>
        <p:nvSpPr>
          <p:cNvPr id="7" name="圓角矩形 4">
            <a:extLst>
              <a:ext uri="{FF2B5EF4-FFF2-40B4-BE49-F238E27FC236}">
                <a16:creationId xmlns:a16="http://schemas.microsoft.com/office/drawing/2014/main" id="{CA3C49AA-CEEB-48DC-8E6D-9985560FF3DD}"/>
              </a:ext>
            </a:extLst>
          </p:cNvPr>
          <p:cNvSpPr/>
          <p:nvPr/>
        </p:nvSpPr>
        <p:spPr bwMode="auto">
          <a:xfrm>
            <a:off x="6751320" y="2811780"/>
            <a:ext cx="937260" cy="92964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63E60D90-3BF9-47F3-AB3A-6492A603F0B2}"/>
              </a:ext>
            </a:extLst>
          </p:cNvPr>
          <p:cNvSpPr/>
          <p:nvPr/>
        </p:nvSpPr>
        <p:spPr>
          <a:xfrm>
            <a:off x="3538728" y="3741420"/>
            <a:ext cx="2745457" cy="541148"/>
          </a:xfrm>
          <a:prstGeom prst="wedgeRoundRectCallout">
            <a:avLst>
              <a:gd name="adj1" fmla="val 66210"/>
              <a:gd name="adj2" fmla="val -5982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編輯內文引文內容</a:t>
            </a:r>
            <a:endParaRPr lang="en-US" altLang="zh-TW" dirty="0" smtClean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48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6579" y="860574"/>
            <a:ext cx="8494396" cy="577436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TW" altLang="en-US" sz="3900" b="1" dirty="0"/>
              <a:t>引文格式參考資源</a:t>
            </a:r>
            <a:endParaRPr lang="en-US" altLang="zh-TW" sz="3900" b="1" dirty="0"/>
          </a:p>
          <a:p>
            <a:pPr lvl="1">
              <a:lnSpc>
                <a:spcPct val="150000"/>
              </a:lnSpc>
            </a:pPr>
            <a:r>
              <a:rPr lang="en-US" altLang="zh-TW" sz="2800" dirty="0"/>
              <a:t>APA</a:t>
            </a:r>
          </a:p>
          <a:p>
            <a:pPr lvl="2">
              <a:lnSpc>
                <a:spcPct val="150000"/>
              </a:lnSpc>
            </a:pPr>
            <a:r>
              <a:rPr lang="en-US" altLang="zh-TW" sz="2600" dirty="0">
                <a:hlinkClick r:id="rId2"/>
              </a:rPr>
              <a:t>APA</a:t>
            </a:r>
            <a:r>
              <a:rPr lang="zh-TW" altLang="en-US" sz="2600" dirty="0">
                <a:hlinkClick r:id="rId2"/>
              </a:rPr>
              <a:t>官網資源</a:t>
            </a:r>
            <a:endParaRPr lang="en-US" altLang="zh-TW" sz="2600" dirty="0"/>
          </a:p>
          <a:p>
            <a:pPr lvl="2">
              <a:lnSpc>
                <a:spcPct val="150000"/>
              </a:lnSpc>
            </a:pPr>
            <a:r>
              <a:rPr lang="zh-TW" altLang="en-US" sz="2300" dirty="0"/>
              <a:t>教育學門論文寫作格式指引</a:t>
            </a:r>
            <a:r>
              <a:rPr lang="en-US" altLang="zh-TW" sz="2300" dirty="0"/>
              <a:t>:APA</a:t>
            </a:r>
            <a:r>
              <a:rPr lang="zh-TW" altLang="en-US" sz="2300" dirty="0"/>
              <a:t>格式第七版之應用</a:t>
            </a:r>
            <a:r>
              <a:rPr lang="en-US" altLang="zh-TW" sz="2300" b="0" i="0" dirty="0">
                <a:solidFill>
                  <a:srgbClr val="44444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300" b="0" i="0" dirty="0">
                <a:solidFill>
                  <a:srgbClr val="44444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紙本</a:t>
            </a:r>
            <a:r>
              <a:rPr lang="zh-TW" altLang="en-US" sz="2300" b="0" i="0" dirty="0">
                <a:solidFill>
                  <a:srgbClr val="44444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300" b="0" i="0" dirty="0">
                <a:solidFill>
                  <a:srgbClr val="44444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電子書</a:t>
            </a:r>
            <a:endParaRPr lang="en-US" altLang="zh-TW" sz="2300" b="0" i="0" dirty="0">
              <a:solidFill>
                <a:srgbClr val="44444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ct val="150000"/>
              </a:lnSpc>
            </a:pPr>
            <a:r>
              <a:rPr lang="zh-TW" altLang="en-US" sz="2500" dirty="0"/>
              <a:t>美國心理學會出版手冊 </a:t>
            </a:r>
            <a:r>
              <a:rPr lang="en-US" altLang="zh-TW" sz="2500" dirty="0"/>
              <a:t>: </a:t>
            </a:r>
            <a:r>
              <a:rPr lang="zh-TW" altLang="en-US" sz="2500" dirty="0"/>
              <a:t>論文寫作格式</a:t>
            </a:r>
            <a:r>
              <a:rPr lang="en-US" altLang="zh-TW" sz="2500" dirty="0"/>
              <a:t>--</a:t>
            </a:r>
            <a:r>
              <a:rPr lang="zh-TW" altLang="en-US" sz="2500" dirty="0">
                <a:hlinkClick r:id="rId5"/>
              </a:rPr>
              <a:t>紙本</a:t>
            </a:r>
            <a:endParaRPr lang="en-US" altLang="zh-TW" sz="2500" dirty="0"/>
          </a:p>
          <a:p>
            <a:pPr lvl="2">
              <a:lnSpc>
                <a:spcPct val="150000"/>
              </a:lnSpc>
            </a:pPr>
            <a:r>
              <a:rPr lang="en-US" altLang="zh-TW" sz="2500" dirty="0"/>
              <a:t>Publication manual of the American Psychological Association : the official guide to APA style--</a:t>
            </a:r>
            <a:r>
              <a:rPr lang="zh-TW" altLang="en-US" sz="2500" dirty="0">
                <a:hlinkClick r:id="rId6"/>
              </a:rPr>
              <a:t>紙本</a:t>
            </a:r>
            <a:endParaRPr lang="en-US" altLang="zh-TW" sz="2800" dirty="0"/>
          </a:p>
          <a:p>
            <a:pPr lvl="1">
              <a:lnSpc>
                <a:spcPct val="150000"/>
              </a:lnSpc>
            </a:pPr>
            <a:r>
              <a:rPr lang="en-US" altLang="zh-TW" sz="2800" dirty="0"/>
              <a:t>MLA</a:t>
            </a:r>
          </a:p>
          <a:p>
            <a:pPr lvl="2">
              <a:lnSpc>
                <a:spcPct val="150000"/>
              </a:lnSpc>
            </a:pPr>
            <a:r>
              <a:rPr lang="en-US" altLang="zh-TW" sz="2400" dirty="0">
                <a:hlinkClick r:id="rId7"/>
              </a:rPr>
              <a:t>MLA</a:t>
            </a:r>
            <a:r>
              <a:rPr lang="zh-TW" altLang="en-US" sz="2500" dirty="0">
                <a:hlinkClick r:id="rId7"/>
              </a:rPr>
              <a:t>官網資源</a:t>
            </a:r>
            <a:endParaRPr lang="en-US" altLang="zh-TW" sz="2500" dirty="0"/>
          </a:p>
          <a:p>
            <a:pPr lvl="2">
              <a:lnSpc>
                <a:spcPct val="150000"/>
              </a:lnSpc>
            </a:pPr>
            <a:r>
              <a:rPr lang="en-US" altLang="zh-TW" sz="2500" dirty="0"/>
              <a:t>MLA</a:t>
            </a:r>
            <a:r>
              <a:rPr lang="zh-TW" altLang="en-US" sz="2500" dirty="0"/>
              <a:t>論文寫作手冊</a:t>
            </a:r>
            <a:r>
              <a:rPr lang="en-US" altLang="zh-TW" sz="2500" dirty="0"/>
              <a:t>--</a:t>
            </a:r>
            <a:r>
              <a:rPr lang="zh-TW" altLang="en-US" sz="2500" dirty="0">
                <a:hlinkClick r:id="rId8"/>
              </a:rPr>
              <a:t>紙本</a:t>
            </a:r>
            <a:endParaRPr lang="en-US" altLang="zh-TW" sz="2500" dirty="0"/>
          </a:p>
          <a:p>
            <a:pPr lvl="2">
              <a:lnSpc>
                <a:spcPct val="150000"/>
              </a:lnSpc>
            </a:pPr>
            <a:r>
              <a:rPr lang="en-US" altLang="zh-TW" sz="2500" dirty="0"/>
              <a:t>MLA Made Easy: Citation Basics for Beginners--</a:t>
            </a:r>
            <a:r>
              <a:rPr lang="zh-TW" altLang="en-US" sz="2500" dirty="0">
                <a:hlinkClick r:id="rId9"/>
              </a:rPr>
              <a:t>電子書</a:t>
            </a:r>
            <a:endParaRPr lang="en-US" altLang="zh-TW" sz="2500" dirty="0"/>
          </a:p>
          <a:p>
            <a:pPr lvl="1">
              <a:lnSpc>
                <a:spcPct val="150000"/>
              </a:lnSpc>
            </a:pPr>
            <a:r>
              <a:rPr lang="en-US" altLang="zh-TW" sz="2800" dirty="0"/>
              <a:t>Chicago</a:t>
            </a:r>
          </a:p>
          <a:p>
            <a:pPr lvl="2">
              <a:lnSpc>
                <a:spcPct val="150000"/>
              </a:lnSpc>
            </a:pPr>
            <a:r>
              <a:rPr lang="en-US" altLang="zh-TW" sz="2400" dirty="0">
                <a:hlinkClick r:id="rId10"/>
              </a:rPr>
              <a:t>Chicago</a:t>
            </a:r>
            <a:r>
              <a:rPr lang="zh-TW" altLang="en-US" sz="2400" dirty="0">
                <a:hlinkClick r:id="rId10"/>
              </a:rPr>
              <a:t>官網資源</a:t>
            </a:r>
            <a:endParaRPr lang="en-US" altLang="zh-TW" sz="25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2ACF46D-BC84-4408-B74F-F18725375171}"/>
              </a:ext>
            </a:extLst>
          </p:cNvPr>
          <p:cNvSpPr/>
          <p:nvPr/>
        </p:nvSpPr>
        <p:spPr>
          <a:xfrm>
            <a:off x="7399613" y="88590"/>
            <a:ext cx="1741361" cy="6231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引文格式</a:t>
            </a:r>
          </a:p>
        </p:txBody>
      </p:sp>
    </p:spTree>
    <p:extLst>
      <p:ext uri="{BB962C8B-B14F-4D97-AF65-F5344CB8AC3E}">
        <p14:creationId xmlns:p14="http://schemas.microsoft.com/office/powerpoint/2010/main" val="8190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9E91320-B7BD-4A5B-AE39-A64A54BA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880"/>
            <a:ext cx="9144000" cy="5240240"/>
          </a:xfrm>
          <a:prstGeom prst="rect">
            <a:avLst/>
          </a:prstGeom>
        </p:spPr>
      </p:pic>
      <p:sp>
        <p:nvSpPr>
          <p:cNvPr id="7" name="圓角矩形 4">
            <a:extLst>
              <a:ext uri="{FF2B5EF4-FFF2-40B4-BE49-F238E27FC236}">
                <a16:creationId xmlns:a16="http://schemas.microsoft.com/office/drawing/2014/main" id="{33EF221F-F843-4EC7-ACAB-E39C9D3824F5}"/>
              </a:ext>
            </a:extLst>
          </p:cNvPr>
          <p:cNvSpPr/>
          <p:nvPr/>
        </p:nvSpPr>
        <p:spPr bwMode="auto">
          <a:xfrm>
            <a:off x="6437948" y="1089726"/>
            <a:ext cx="618172" cy="39617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11F0BB2-D03F-4670-B111-C392C1B6A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8880"/>
            <a:ext cx="9144000" cy="5219752"/>
          </a:xfrm>
          <a:prstGeom prst="rect">
            <a:avLst/>
          </a:prstGeom>
        </p:spPr>
      </p:pic>
      <p:sp>
        <p:nvSpPr>
          <p:cNvPr id="9" name="圓角矩形 4">
            <a:extLst>
              <a:ext uri="{FF2B5EF4-FFF2-40B4-BE49-F238E27FC236}">
                <a16:creationId xmlns:a16="http://schemas.microsoft.com/office/drawing/2014/main" id="{2E5FB7F0-4C84-43D9-B8FA-86FF0704306B}"/>
              </a:ext>
            </a:extLst>
          </p:cNvPr>
          <p:cNvSpPr/>
          <p:nvPr/>
        </p:nvSpPr>
        <p:spPr bwMode="auto">
          <a:xfrm>
            <a:off x="6644640" y="3429000"/>
            <a:ext cx="2324100" cy="39617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CA34EF-663E-485B-A992-03825B4454ED}"/>
              </a:ext>
            </a:extLst>
          </p:cNvPr>
          <p:cNvSpPr txBox="1"/>
          <p:nvPr/>
        </p:nvSpPr>
        <p:spPr>
          <a:xfrm>
            <a:off x="1861185" y="1644944"/>
            <a:ext cx="10477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2</a:t>
            </a:r>
            <a:endParaRPr lang="zh-TW" altLang="en-US" sz="800" dirty="0"/>
          </a:p>
        </p:txBody>
      </p:sp>
      <p:sp>
        <p:nvSpPr>
          <p:cNvPr id="11" name="語音泡泡: 圓角矩形 11">
            <a:extLst>
              <a:ext uri="{FF2B5EF4-FFF2-40B4-BE49-F238E27FC236}">
                <a16:creationId xmlns:a16="http://schemas.microsoft.com/office/drawing/2014/main" id="{542990FE-6F5D-4BF4-9E7B-9E63591113D0}"/>
              </a:ext>
            </a:extLst>
          </p:cNvPr>
          <p:cNvSpPr/>
          <p:nvPr/>
        </p:nvSpPr>
        <p:spPr>
          <a:xfrm>
            <a:off x="1965960" y="3072384"/>
            <a:ext cx="4160139" cy="1920506"/>
          </a:xfrm>
          <a:prstGeom prst="wedgeRoundRectCallout">
            <a:avLst>
              <a:gd name="adj1" fmla="val 62533"/>
              <a:gd name="adj2" fmla="val -2237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開啟參考書目</a:t>
            </a:r>
            <a:endParaRPr lang="en-US" altLang="zh-TW" sz="32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zh-TW" altLang="en-US" b="0" dirty="0" smtClean="0"/>
              <a:t>建議全部引用結束後再開啟。</a:t>
            </a:r>
            <a:endParaRPr lang="en-US" altLang="zh-TW" b="0" dirty="0" smtClean="0"/>
          </a:p>
          <a:p>
            <a:r>
              <a:rPr lang="en-US" altLang="zh-TW" b="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【</a:t>
            </a:r>
            <a:r>
              <a:rPr lang="zh-TW" altLang="en-US" b="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註</a:t>
            </a:r>
            <a:r>
              <a:rPr lang="en-US" altLang="zh-TW" b="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】</a:t>
            </a:r>
            <a:r>
              <a:rPr lang="zh-TW" altLang="en-US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要</a:t>
            </a:r>
            <a:r>
              <a:rPr lang="zh-TW" altLang="en-US" b="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記得開，沒有開啟就不會出現。</a:t>
            </a:r>
            <a:endParaRPr lang="zh-TW" altLang="en-US" b="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87752" y="496004"/>
            <a:ext cx="353834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文內引用</a:t>
            </a:r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結束</a:t>
            </a:r>
            <a:r>
              <a:rPr lang="zh-TW" altLang="en-US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32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CD7D1DE-4CC3-465D-8F22-676A8670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763"/>
            <a:ext cx="9144000" cy="4918474"/>
          </a:xfrm>
          <a:prstGeom prst="rect">
            <a:avLst/>
          </a:prstGeom>
        </p:spPr>
      </p:pic>
      <p:sp>
        <p:nvSpPr>
          <p:cNvPr id="6" name="圓角矩形 4">
            <a:extLst>
              <a:ext uri="{FF2B5EF4-FFF2-40B4-BE49-F238E27FC236}">
                <a16:creationId xmlns:a16="http://schemas.microsoft.com/office/drawing/2014/main" id="{A8E47080-15F0-4E67-BCF4-D35E2BE62D61}"/>
              </a:ext>
            </a:extLst>
          </p:cNvPr>
          <p:cNvSpPr/>
          <p:nvPr/>
        </p:nvSpPr>
        <p:spPr bwMode="auto">
          <a:xfrm>
            <a:off x="2811780" y="2392680"/>
            <a:ext cx="3627120" cy="34137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" name="語音泡泡: 圓角矩形 11">
            <a:extLst>
              <a:ext uri="{FF2B5EF4-FFF2-40B4-BE49-F238E27FC236}">
                <a16:creationId xmlns:a16="http://schemas.microsoft.com/office/drawing/2014/main" id="{542990FE-6F5D-4BF4-9E7B-9E63591113D0}"/>
              </a:ext>
            </a:extLst>
          </p:cNvPr>
          <p:cNvSpPr/>
          <p:nvPr/>
        </p:nvSpPr>
        <p:spPr>
          <a:xfrm>
            <a:off x="232792" y="3429000"/>
            <a:ext cx="2227706" cy="1416170"/>
          </a:xfrm>
          <a:prstGeom prst="wedgeRoundRectCallout">
            <a:avLst>
              <a:gd name="adj1" fmla="val 68022"/>
              <a:gd name="adj2" fmla="val -2280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出現參考書目</a:t>
            </a:r>
            <a:endParaRPr lang="en-US" altLang="zh-TW" dirty="0" smtClean="0"/>
          </a:p>
          <a:p>
            <a:r>
              <a:rPr lang="zh-TW" altLang="en-US" b="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再自行調整字型行距等。</a:t>
            </a:r>
            <a:endParaRPr lang="en-US" altLang="zh-TW" b="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圓角矩形 4">
            <a:extLst>
              <a:ext uri="{FF2B5EF4-FFF2-40B4-BE49-F238E27FC236}">
                <a16:creationId xmlns:a16="http://schemas.microsoft.com/office/drawing/2014/main" id="{2E5FB7F0-4C84-43D9-B8FA-86FF0704306B}"/>
              </a:ext>
            </a:extLst>
          </p:cNvPr>
          <p:cNvSpPr/>
          <p:nvPr/>
        </p:nvSpPr>
        <p:spPr bwMode="auto">
          <a:xfrm>
            <a:off x="7141464" y="3803904"/>
            <a:ext cx="1876426" cy="39617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040" y="6035586"/>
            <a:ext cx="516636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小撇步：可善用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</a:t>
            </a:r>
            <a:r>
              <a:rPr lang="zh-TW" altLang="en-US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「貼上」的「合併格式設定」，協助調整排版</a:t>
            </a:r>
            <a:r>
              <a:rPr lang="en-US" altLang="zh-TW" sz="2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5543322"/>
            <a:ext cx="17716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009879" y="841131"/>
            <a:ext cx="4638529" cy="774186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3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好用資源分享</a:t>
            </a:r>
            <a:endParaRPr lang="en-US" altLang="zh-TW" sz="443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2E86967-508D-4F82-A3BC-C980F6D462D8}"/>
              </a:ext>
            </a:extLst>
          </p:cNvPr>
          <p:cNvSpPr txBox="1"/>
          <p:nvPr/>
        </p:nvSpPr>
        <p:spPr>
          <a:xfrm>
            <a:off x="1021080" y="1905506"/>
            <a:ext cx="68027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臺大參考服務部落格：</a:t>
            </a:r>
            <a:r>
              <a:rPr lang="en-US" altLang="zh-TW" b="0" i="0" dirty="0">
                <a:solidFill>
                  <a:srgbClr val="202020"/>
                </a:solidFill>
                <a:effectLst/>
                <a:latin typeface="var(--title-font)"/>
              </a:rPr>
              <a:t>APA</a:t>
            </a:r>
            <a:r>
              <a:rPr lang="zh-TW" altLang="en-US" b="0" i="0" dirty="0">
                <a:solidFill>
                  <a:srgbClr val="202020"/>
                </a:solidFill>
                <a:effectLst/>
                <a:latin typeface="var(--title-font)"/>
              </a:rPr>
              <a:t>第</a:t>
            </a:r>
            <a:r>
              <a:rPr lang="en-US" altLang="zh-TW" b="0" i="0" dirty="0">
                <a:solidFill>
                  <a:srgbClr val="202020"/>
                </a:solidFill>
                <a:effectLst/>
                <a:latin typeface="var(--title-font)"/>
              </a:rPr>
              <a:t>7</a:t>
            </a:r>
            <a:r>
              <a:rPr lang="zh-TW" altLang="en-US" b="0" i="0" dirty="0">
                <a:solidFill>
                  <a:srgbClr val="202020"/>
                </a:solidFill>
                <a:effectLst/>
                <a:latin typeface="var(--title-font)"/>
              </a:rPr>
              <a:t>版與第</a:t>
            </a:r>
            <a:r>
              <a:rPr lang="en-US" altLang="zh-TW" b="0" i="0" dirty="0">
                <a:solidFill>
                  <a:srgbClr val="202020"/>
                </a:solidFill>
                <a:effectLst/>
                <a:latin typeface="var(--title-font)"/>
              </a:rPr>
              <a:t>6</a:t>
            </a:r>
            <a:r>
              <a:rPr lang="zh-TW" altLang="en-US" b="0" i="0" dirty="0">
                <a:solidFill>
                  <a:srgbClr val="202020"/>
                </a:solidFill>
                <a:effectLst/>
                <a:latin typeface="var(--title-font)"/>
              </a:rPr>
              <a:t>版的差異</a:t>
            </a:r>
          </a:p>
          <a:p>
            <a:r>
              <a:rPr lang="zh-TW" altLang="en-US" dirty="0">
                <a:hlinkClick r:id="rId4"/>
              </a:rPr>
              <a:t>http://tul.blog.ntu.edu.tw/archives/25285</a:t>
            </a:r>
            <a:endParaRPr lang="en-US" altLang="zh-TW" dirty="0"/>
          </a:p>
          <a:p>
            <a:r>
              <a:rPr lang="zh-TW" altLang="en-US" dirty="0"/>
              <a:t>*文章最後有相關書目範例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國立臺北藝術大學圖書館線上資源指南</a:t>
            </a:r>
            <a:endParaRPr lang="en-US" altLang="zh-TW" dirty="0"/>
          </a:p>
          <a:p>
            <a:r>
              <a:rPr lang="en-US" altLang="zh-TW" dirty="0">
                <a:hlinkClick r:id="rId5"/>
              </a:rPr>
              <a:t>https://sites.google.com/view/tnualib/%E9%A6%96%E9%A0%81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25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標題 1"/>
          <p:cNvSpPr>
            <a:spLocks noGrp="1"/>
          </p:cNvSpPr>
          <p:nvPr>
            <p:ph type="title"/>
          </p:nvPr>
        </p:nvSpPr>
        <p:spPr>
          <a:xfrm>
            <a:off x="4837876" y="70435"/>
            <a:ext cx="4420104" cy="889489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遇到問題了該怎麼辦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684335" y="1502020"/>
            <a:ext cx="7410518" cy="3322828"/>
          </a:xfrm>
        </p:spPr>
        <p:txBody>
          <a:bodyPr>
            <a:normAutofit fontScale="92500" lnSpcReduction="10000"/>
          </a:bodyPr>
          <a:lstStyle/>
          <a:p>
            <a:pPr marL="171455" lvl="1">
              <a:lnSpc>
                <a:spcPct val="150000"/>
              </a:lnSpc>
              <a:spcBef>
                <a:spcPts val="750"/>
              </a:spcBef>
              <a:defRPr/>
            </a:pPr>
            <a:r>
              <a:rPr lang="zh-TW" altLang="en-US" sz="2000" dirty="0" smtClean="0"/>
              <a:t>電話：圖資館讀者服務組</a:t>
            </a:r>
            <a:r>
              <a:rPr lang="en-US" altLang="zh-TW" sz="2000" dirty="0" smtClean="0"/>
              <a:t>089-518135#1614</a:t>
            </a:r>
            <a:r>
              <a:rPr lang="zh-TW" altLang="en-US" sz="2000" dirty="0" smtClean="0"/>
              <a:t>、</a:t>
            </a:r>
            <a:r>
              <a:rPr lang="en-US" altLang="zh-TW" sz="2000" dirty="0" smtClean="0"/>
              <a:t>1618</a:t>
            </a:r>
            <a:r>
              <a:rPr lang="zh-TW" altLang="en-US" sz="2000" dirty="0" smtClean="0"/>
              <a:t>或</a:t>
            </a:r>
            <a:r>
              <a:rPr lang="en-US" altLang="zh-TW" sz="2000" dirty="0" smtClean="0"/>
              <a:t>1619</a:t>
            </a:r>
          </a:p>
          <a:p>
            <a:pPr marL="171455" lvl="1">
              <a:lnSpc>
                <a:spcPct val="150000"/>
              </a:lnSpc>
              <a:spcBef>
                <a:spcPts val="750"/>
              </a:spcBef>
              <a:defRPr/>
            </a:pPr>
            <a:r>
              <a:rPr lang="zh-TW" altLang="en-US" sz="2000" dirty="0" smtClean="0"/>
              <a:t>歡迎加入圖資館</a:t>
            </a:r>
            <a:r>
              <a:rPr lang="en-US" altLang="zh-TW" sz="2000" dirty="0" smtClean="0"/>
              <a:t>Facebook</a:t>
            </a:r>
            <a:r>
              <a:rPr lang="zh-TW" altLang="en-US" sz="2000" dirty="0" smtClean="0"/>
              <a:t>粉絲團</a:t>
            </a:r>
            <a:br>
              <a:rPr lang="zh-TW" altLang="en-US" sz="2000" dirty="0" smtClean="0"/>
            </a:br>
            <a:r>
              <a:rPr lang="zh-TW" altLang="en-US" sz="2000" dirty="0" smtClean="0"/>
              <a:t>  請搜尋：「國立臺東大學圖書館</a:t>
            </a:r>
            <a:r>
              <a:rPr lang="en-US" altLang="zh-TW" sz="2000" dirty="0" smtClean="0"/>
              <a:t>FB</a:t>
            </a:r>
            <a:r>
              <a:rPr lang="zh-TW" altLang="en-US" sz="2000" dirty="0" smtClean="0"/>
              <a:t>」</a:t>
            </a:r>
            <a:r>
              <a:rPr lang="en-US" altLang="zh-TW" sz="2000" dirty="0">
                <a:solidFill>
                  <a:schemeClr val="accent6"/>
                </a:solidFill>
                <a:hlinkClick r:id="rId3"/>
              </a:rPr>
              <a:t>https://</a:t>
            </a:r>
            <a:r>
              <a:rPr lang="en-US" altLang="zh-TW" sz="2000" dirty="0" smtClean="0">
                <a:solidFill>
                  <a:schemeClr val="accent6"/>
                </a:solidFill>
                <a:hlinkClick r:id="rId3"/>
              </a:rPr>
              <a:t>www.facebook.com/nttulib</a:t>
            </a:r>
            <a:endParaRPr lang="en-US" altLang="zh-TW" sz="2000" dirty="0" smtClean="0">
              <a:solidFill>
                <a:schemeClr val="accent6"/>
              </a:solidFill>
            </a:endParaRPr>
          </a:p>
          <a:p>
            <a:pPr marL="171455" lvl="1">
              <a:lnSpc>
                <a:spcPct val="150000"/>
              </a:lnSpc>
              <a:spcBef>
                <a:spcPts val="750"/>
              </a:spcBef>
              <a:defRPr/>
            </a:pPr>
            <a:r>
              <a:rPr lang="zh-TW" altLang="en-US" sz="2000" dirty="0"/>
              <a:t>歡迎加入圖資</a:t>
            </a:r>
            <a:r>
              <a:rPr lang="zh-TW" altLang="en-US" sz="2000" dirty="0" smtClean="0"/>
              <a:t>館</a:t>
            </a:r>
            <a:r>
              <a:rPr lang="en-US" altLang="zh-TW" sz="2000" dirty="0" smtClean="0"/>
              <a:t>IG</a:t>
            </a: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buNone/>
              <a:defRPr/>
            </a:pPr>
            <a:r>
              <a:rPr lang="zh-TW" altLang="en-US" sz="2000" dirty="0"/>
              <a:t> </a:t>
            </a:r>
            <a:r>
              <a:rPr lang="zh-TW" altLang="en-US" sz="2000" dirty="0" smtClean="0"/>
              <a:t>  </a:t>
            </a:r>
            <a:r>
              <a:rPr lang="zh-TW" altLang="en-US" sz="2000" dirty="0"/>
              <a:t>請搜尋：「國立臺東大學</a:t>
            </a:r>
            <a:r>
              <a:rPr lang="zh-TW" altLang="en-US" sz="2000" dirty="0" smtClean="0"/>
              <a:t>圖書館</a:t>
            </a:r>
            <a:r>
              <a:rPr lang="en-US" altLang="zh-TW" sz="2000" dirty="0" smtClean="0"/>
              <a:t>IG</a:t>
            </a:r>
            <a:r>
              <a:rPr lang="zh-TW" altLang="en-US" sz="2000" dirty="0" smtClean="0"/>
              <a:t>」 </a:t>
            </a:r>
            <a:r>
              <a:rPr lang="zh-TW" altLang="en-US" sz="1900" dirty="0"/>
              <a:t> </a:t>
            </a:r>
            <a:r>
              <a:rPr lang="en-US" altLang="zh-TW" sz="2000" dirty="0" smtClean="0">
                <a:solidFill>
                  <a:schemeClr val="accent6"/>
                </a:solidFill>
                <a:hlinkClick r:id="rId4"/>
              </a:rPr>
              <a:t>https</a:t>
            </a:r>
            <a:r>
              <a:rPr lang="en-US" altLang="zh-TW" sz="2000" dirty="0">
                <a:solidFill>
                  <a:schemeClr val="accent6"/>
                </a:solidFill>
                <a:hlinkClick r:id="rId4"/>
              </a:rPr>
              <a:t>://www.instagram.com/nttulic</a:t>
            </a:r>
            <a:r>
              <a:rPr lang="en-US" altLang="zh-TW" sz="2000" dirty="0" smtClean="0">
                <a:solidFill>
                  <a:schemeClr val="accent6"/>
                </a:solidFill>
                <a:hlinkClick r:id="rId4"/>
              </a:rPr>
              <a:t>/</a:t>
            </a:r>
            <a:endParaRPr lang="en-US" altLang="zh-TW" sz="2000" dirty="0" smtClean="0">
              <a:solidFill>
                <a:schemeClr val="accent6"/>
              </a:solidFill>
            </a:endParaRP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buNone/>
              <a:defRPr/>
            </a:pPr>
            <a:endParaRPr lang="en-US" altLang="zh-TW" sz="2000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58" y="4013632"/>
            <a:ext cx="1408176" cy="14081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58" y="2008496"/>
            <a:ext cx="1408176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14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880171" y="2327031"/>
            <a:ext cx="5206137" cy="1569660"/>
          </a:xfrm>
          <a:prstGeom prst="rect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書目管理工具</a:t>
            </a:r>
            <a:endParaRPr lang="en-US" altLang="zh-TW" sz="4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RefWorks</a:t>
            </a:r>
            <a:endParaRPr lang="zh-TW" altLang="en-US" sz="4800" dirty="0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2" id="{F404A11E-7617-4C83-9E31-AFC6B3DF8334}" vid="{D3EFFAFF-B420-4B95-8CAC-529C7B301E3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佈景主題2</Template>
  <TotalTime>7855</TotalTime>
  <Words>1400</Words>
  <Application>Microsoft Office PowerPoint</Application>
  <PresentationFormat>如螢幕大小 (4:3)</PresentationFormat>
  <Paragraphs>235</Paragraphs>
  <Slides>83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83</vt:i4>
      </vt:variant>
    </vt:vector>
  </HeadingPairs>
  <TitlesOfParts>
    <vt:vector size="91" baseType="lpstr">
      <vt:lpstr>var(--title-font)</vt:lpstr>
      <vt:lpstr>微軟正黑體</vt:lpstr>
      <vt:lpstr>新細明體</vt:lpstr>
      <vt:lpstr>Arial</vt:lpstr>
      <vt:lpstr>Calibri</vt:lpstr>
      <vt:lpstr>Calibri Light</vt:lpstr>
      <vt:lpstr>Times New Roman</vt:lpstr>
      <vt:lpstr>佈景主題2</vt:lpstr>
      <vt:lpstr>東大圖資館資源利用教育 RefWorks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遇到問題了該怎麼辦?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圖資館電子資源利用教育</dc:title>
  <dc:creator>nttu</dc:creator>
  <cp:lastModifiedBy>lic</cp:lastModifiedBy>
  <cp:revision>494</cp:revision>
  <dcterms:created xsi:type="dcterms:W3CDTF">2016-08-24T01:56:36Z</dcterms:created>
  <dcterms:modified xsi:type="dcterms:W3CDTF">2024-05-28T08:59:52Z</dcterms:modified>
</cp:coreProperties>
</file>