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3" r:id="rId2"/>
  </p:sldMasterIdLst>
  <p:notesMasterIdLst>
    <p:notesMasterId r:id="rId39"/>
  </p:notesMasterIdLst>
  <p:handoutMasterIdLst>
    <p:handoutMasterId r:id="rId40"/>
  </p:handoutMasterIdLst>
  <p:sldIdLst>
    <p:sldId id="265" r:id="rId3"/>
    <p:sldId id="341" r:id="rId4"/>
    <p:sldId id="295" r:id="rId5"/>
    <p:sldId id="299" r:id="rId6"/>
    <p:sldId id="308" r:id="rId7"/>
    <p:sldId id="332" r:id="rId8"/>
    <p:sldId id="304" r:id="rId9"/>
    <p:sldId id="345" r:id="rId10"/>
    <p:sldId id="368" r:id="rId11"/>
    <p:sldId id="362" r:id="rId12"/>
    <p:sldId id="346" r:id="rId13"/>
    <p:sldId id="359" r:id="rId14"/>
    <p:sldId id="369" r:id="rId15"/>
    <p:sldId id="360" r:id="rId16"/>
    <p:sldId id="343" r:id="rId17"/>
    <p:sldId id="370" r:id="rId18"/>
    <p:sldId id="367" r:id="rId19"/>
    <p:sldId id="372" r:id="rId20"/>
    <p:sldId id="303" r:id="rId21"/>
    <p:sldId id="371" r:id="rId22"/>
    <p:sldId id="374" r:id="rId23"/>
    <p:sldId id="377" r:id="rId24"/>
    <p:sldId id="350" r:id="rId25"/>
    <p:sldId id="361" r:id="rId26"/>
    <p:sldId id="353" r:id="rId27"/>
    <p:sldId id="349" r:id="rId28"/>
    <p:sldId id="373" r:id="rId29"/>
    <p:sldId id="312" r:id="rId30"/>
    <p:sldId id="340" r:id="rId31"/>
    <p:sldId id="375" r:id="rId32"/>
    <p:sldId id="376" r:id="rId33"/>
    <p:sldId id="331" r:id="rId34"/>
    <p:sldId id="354" r:id="rId35"/>
    <p:sldId id="355" r:id="rId36"/>
    <p:sldId id="378" r:id="rId37"/>
    <p:sldId id="294" r:id="rId38"/>
  </p:sldIdLst>
  <p:sldSz cx="9144000" cy="6858000" type="screen4x3"/>
  <p:notesSz cx="6710363" cy="98425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00"/>
    <a:srgbClr val="E65CA4"/>
    <a:srgbClr val="0033CC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9" autoAdjust="0"/>
    <p:restoredTop sz="89319" autoAdjust="0"/>
  </p:normalViewPr>
  <p:slideViewPr>
    <p:cSldViewPr>
      <p:cViewPr varScale="1">
        <p:scale>
          <a:sx n="104" d="100"/>
          <a:sy n="104" d="100"/>
        </p:scale>
        <p:origin x="15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25.xml"/><Relationship Id="rId18" Type="http://schemas.openxmlformats.org/officeDocument/2006/relationships/slide" Target="slides/slide36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23.xml"/><Relationship Id="rId17" Type="http://schemas.openxmlformats.org/officeDocument/2006/relationships/slide" Target="slides/slide32.xml"/><Relationship Id="rId2" Type="http://schemas.openxmlformats.org/officeDocument/2006/relationships/slide" Target="slides/slide2.xml"/><Relationship Id="rId16" Type="http://schemas.openxmlformats.org/officeDocument/2006/relationships/slide" Target="slides/slide29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9.xml"/><Relationship Id="rId5" Type="http://schemas.openxmlformats.org/officeDocument/2006/relationships/slide" Target="slides/slide5.xml"/><Relationship Id="rId15" Type="http://schemas.openxmlformats.org/officeDocument/2006/relationships/slide" Target="slides/slide28.xml"/><Relationship Id="rId10" Type="http://schemas.openxmlformats.org/officeDocument/2006/relationships/slide" Target="slides/slide15.xml"/><Relationship Id="rId4" Type="http://schemas.openxmlformats.org/officeDocument/2006/relationships/slide" Target="slides/slide4.xml"/><Relationship Id="rId9" Type="http://schemas.openxmlformats.org/officeDocument/2006/relationships/slide" Target="slides/slide11.xml"/><Relationship Id="rId14" Type="http://schemas.openxmlformats.org/officeDocument/2006/relationships/slide" Target="slides/slide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0475" y="0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8788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0475" y="9348788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D08A83E1-AFA4-45D2-8E94-B60EF2CD22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327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0475" y="0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8188"/>
            <a:ext cx="4921250" cy="3690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75188"/>
            <a:ext cx="536733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8788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0475" y="9348788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26E43157-4C0C-46B4-A2B1-50E87638282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4439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61A0DB-F96F-488B-9FFC-DE782A1CAE7A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 smtClean="0"/>
              <a:t> </a:t>
            </a: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510865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TW" altLang="en-US" smtClean="0"/>
              <a:t>帶領建立公告模組　介紹公告模組</a:t>
            </a:r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986014-8296-4202-BED7-4DF76C324B21}" type="slidenum">
              <a:rPr lang="en-US" altLang="zh-TW" smtClean="0"/>
              <a:pPr/>
              <a:t>15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458465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3D85F6-044D-4FE5-8ADA-544A47328C82}" type="slidenum">
              <a:rPr lang="en-US" altLang="zh-TW" smtClean="0"/>
              <a:pPr/>
              <a:t>19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590387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dirty="0" smtClean="0"/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86DB31-E89D-4D3E-AD6A-42275DEC5655}" type="slidenum">
              <a:rPr lang="en-US" altLang="zh-TW" smtClean="0"/>
              <a:pPr/>
              <a:t>23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677198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dirty="0" smtClean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BBB3A4-024E-445F-97C5-7FD6B68F8C91}" type="slidenum">
              <a:rPr lang="en-US" altLang="zh-TW" smtClean="0"/>
              <a:pPr/>
              <a:t>25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554950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TW" altLang="en-US" smtClean="0"/>
              <a:t>建立連結（如何設定圖片） 網址</a:t>
            </a:r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6BD9A6-503C-4DE0-95F9-DC5BBE7AB396}" type="slidenum">
              <a:rPr lang="en-US" altLang="zh-TW" smtClean="0"/>
              <a:pPr/>
              <a:t>26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449776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dirty="0" smtClean="0"/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C680E-E68E-422E-B570-9988235E904C}" type="slidenum">
              <a:rPr lang="en-US" altLang="zh-TW" smtClean="0"/>
              <a:pPr/>
              <a:t>28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470293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TW" altLang="en-US" dirty="0" smtClean="0"/>
              <a:t>常</a:t>
            </a:r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BD7207-DC16-4D82-9D79-440CAD84C207}" type="slidenum">
              <a:rPr lang="en-US" altLang="zh-TW" smtClean="0"/>
              <a:pPr/>
              <a:t>29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654924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TW" altLang="en-US" dirty="0" smtClean="0"/>
              <a:t>回顧一下</a:t>
            </a:r>
            <a:r>
              <a:rPr lang="en-US" altLang="zh-TW" dirty="0" smtClean="0"/>
              <a:t>~</a:t>
            </a:r>
            <a:endParaRPr lang="zh-TW" altLang="en-US" dirty="0" smtClean="0"/>
          </a:p>
        </p:txBody>
      </p:sp>
      <p:sp>
        <p:nvSpPr>
          <p:cNvPr id="624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669A0-4D90-44E9-B35A-197888FE9D2E}" type="slidenum">
              <a:rPr lang="en-US" altLang="zh-TW" smtClean="0"/>
              <a:pPr/>
              <a:t>32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201595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使用者看到帶有資訊的模組。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3157-4C0C-46B4-A2B1-50E876382828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0273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74EF33-6F1D-4846-8F92-26F2F810C2E4}" type="slidenum">
              <a:rPr lang="en-US" altLang="zh-TW" smtClean="0"/>
              <a:pPr/>
              <a:t>36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379226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dirty="0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B0D9A0-E068-43FE-9266-CA226849D0F4}" type="slidenum">
              <a:rPr lang="en-US" altLang="zh-TW" smtClean="0"/>
              <a:pPr/>
              <a:t>2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574211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TW" altLang="en-US" dirty="0" smtClean="0"/>
              <a:t>底部</a:t>
            </a:r>
            <a:r>
              <a:rPr lang="en-US" altLang="zh-TW" dirty="0" smtClean="0"/>
              <a:t>-</a:t>
            </a:r>
            <a:r>
              <a:rPr lang="zh-TW" altLang="en-US" dirty="0" smtClean="0"/>
              <a:t>相關聯繫資訊，比如</a:t>
            </a:r>
            <a:r>
              <a:rPr lang="en-US" altLang="zh-TW" dirty="0" smtClean="0"/>
              <a:t>…</a:t>
            </a:r>
            <a:endParaRPr lang="zh-TW" altLang="en-US" dirty="0" smtClean="0"/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D739CB-3AFD-4FE7-AA5F-39DED6CFF739}" type="slidenum">
              <a:rPr lang="en-US" altLang="zh-TW" smtClean="0"/>
              <a:pPr/>
              <a:t>3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875710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TW" altLang="en-US" smtClean="0"/>
              <a:t>後臺登入方式</a:t>
            </a:r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18A513-4DD0-4001-8040-D483224AF0F5}" type="slidenum">
              <a:rPr lang="en-US" altLang="zh-TW" smtClean="0"/>
              <a:pPr/>
              <a:t>4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104069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dirty="0" smtClean="0"/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792ABC-5522-409F-862E-B5EA6C333955}" type="slidenum">
              <a:rPr lang="en-US" altLang="zh-TW" smtClean="0"/>
              <a:pPr/>
              <a:t>5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216925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dirty="0" smtClean="0"/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A4E961-67B9-4B51-825F-B9451DE7B032}" type="slidenum">
              <a:rPr lang="en-US" altLang="zh-TW" smtClean="0"/>
              <a:pPr/>
              <a:t>6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292186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dirty="0" smtClean="0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C76E46-9F51-4E60-AF7B-560E2E0F4903}" type="slidenum">
              <a:rPr lang="en-US" altLang="zh-TW" smtClean="0"/>
              <a:pPr/>
              <a:t>7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103400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TW" altLang="en-US" smtClean="0"/>
              <a:t>逐一介紹紅色區塊的功能</a:t>
            </a:r>
          </a:p>
        </p:txBody>
      </p:sp>
      <p:sp>
        <p:nvSpPr>
          <p:cNvPr id="4813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A39DA0-236E-4E65-BC4E-0BA9E608A5E5}" type="slidenum">
              <a:rPr lang="en-US" altLang="zh-TW" smtClean="0"/>
              <a:pPr/>
              <a:t>8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4110308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TW" altLang="en-US" dirty="0" smtClean="0"/>
              <a:t>新增ＨＴＭＬ檔案</a:t>
            </a:r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2A953A-E2CA-4E5A-94DD-D7B828499FD1}" type="slidenum">
              <a:rPr lang="en-US" altLang="zh-TW" smtClean="0"/>
              <a:pPr/>
              <a:t>11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19989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52076-7ED0-4582-911F-37AB725035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48DDF-637C-415B-983D-ACF7486048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B67F9-FD4B-45BB-9971-124504B1A0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244C7-5C67-43DE-99D9-19D29CEAA6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73617-AEC6-472C-9A7A-F99874853B6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BDB8B-9756-42BE-8E2D-35750641A6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5C983-BDBB-4CC8-9D88-71A5FC0CEAF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209E4-5408-4458-9B76-3127CFC8CC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586E1-7914-4C91-8BDA-EA8D4ABD1A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CF6E6-76CC-4483-8C26-D9F69EB9FC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58876-F652-415E-8DB1-64C4C9309D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C129F-9377-4ACD-A5E3-5519000858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8B8E4-62EC-47A1-A556-1C32DE5AEB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D45F4-04FF-45E2-A5AB-9D19692D7B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64D72-2CDD-42C9-AA0F-19BCFC03E6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47D72-B474-48BB-AD06-78C521D57A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F44FA-8284-422E-B57A-0613AE93C3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E2E2D-6963-4709-BD3E-6004E77ECC5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AC67E-876B-44C4-A7EC-71620E82A5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83A9F-BA34-4294-BFCF-3A3D3D320A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9FD95-737C-4D6C-8F2D-2712FA24C3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5D0C5-A482-4F0F-93ED-5DC3D23D0B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fld id="{63CBAFF7-6FAA-4E0B-B214-20684A1F4B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rgbClr val="3B3B3B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rgbClr val="3B3B3B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3B3B3B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D726AE5-3550-4556-A70D-141AFE6A7A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2000250"/>
            <a:ext cx="7772400" cy="8270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EPAGE</a:t>
            </a:r>
            <a:b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基礎教育訓練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endParaRPr lang="zh-TW" alt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57438" y="4429125"/>
            <a:ext cx="4429125" cy="1214438"/>
          </a:xfrm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</a:pPr>
            <a:r>
              <a:rPr lang="zh-TW" altLang="en-US" sz="3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黑快馬股份有限公司</a:t>
            </a:r>
            <a:endParaRPr lang="en-US" altLang="zh-TW" sz="36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609600" indent="-609600" algn="l" eaLnBrk="1" hangingPunct="1">
              <a:lnSpc>
                <a:spcPct val="90000"/>
              </a:lnSpc>
            </a:pPr>
            <a:r>
              <a:rPr lang="zh-TW" altLang="en-US" sz="3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講師：</a:t>
            </a:r>
            <a:r>
              <a:rPr lang="en-US" altLang="zh-TW" sz="3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Ivan </a:t>
            </a:r>
            <a:endParaRPr lang="zh-TW" altLang="en-US" sz="3600" dirty="0" smtClean="0"/>
          </a:p>
          <a:p>
            <a:pPr marL="609600" indent="-609600" eaLnBrk="1" hangingPunct="1">
              <a:lnSpc>
                <a:spcPct val="90000"/>
              </a:lnSpc>
            </a:pPr>
            <a:endParaRPr lang="zh-TW" altLang="en-US" sz="36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US" altLang="zh-TW" sz="36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76" name="文字方塊 3"/>
          <p:cNvSpPr txBox="1">
            <a:spLocks noChangeArrowheads="1"/>
          </p:cNvSpPr>
          <p:nvPr/>
        </p:nvSpPr>
        <p:spPr bwMode="auto">
          <a:xfrm>
            <a:off x="2000250" y="1285875"/>
            <a:ext cx="4714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dirty="0"/>
              <a:t>講師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新增資訊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內容版面配置區 5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357298"/>
            <a:ext cx="8572560" cy="4786346"/>
          </a:xfrm>
        </p:spPr>
      </p:pic>
      <p:sp>
        <p:nvSpPr>
          <p:cNvPr id="7" name="矩形 6"/>
          <p:cNvSpPr/>
          <p:nvPr/>
        </p:nvSpPr>
        <p:spPr bwMode="auto">
          <a:xfrm>
            <a:off x="2786050" y="2214554"/>
            <a:ext cx="928694" cy="50006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zh-TW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8" name="圖片 7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571480"/>
            <a:ext cx="8501090" cy="528641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 bwMode="auto">
          <a:xfrm>
            <a:off x="428596" y="2143116"/>
            <a:ext cx="857256" cy="35719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zh-TW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6215074" y="1785926"/>
            <a:ext cx="1285884" cy="71438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zh-TW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內容管理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-HTML</a:t>
            </a:r>
            <a:r>
              <a:rPr lang="zh-TW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編輯</a:t>
            </a:r>
            <a:endParaRPr lang="zh-TW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內容版面配置區 4" descr="2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428736"/>
            <a:ext cx="8501122" cy="4929222"/>
          </a:xfrm>
        </p:spPr>
      </p:pic>
      <p:sp>
        <p:nvSpPr>
          <p:cNvPr id="6" name="矩形 5"/>
          <p:cNvSpPr/>
          <p:nvPr/>
        </p:nvSpPr>
        <p:spPr bwMode="auto">
          <a:xfrm>
            <a:off x="1142976" y="2857496"/>
            <a:ext cx="1571636" cy="42862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zh-TW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7" name="內容版面配置區 4" descr="htm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142984"/>
            <a:ext cx="871543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42938" y="242887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文檔系統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文檔系統</a:t>
            </a:r>
            <a:endParaRPr lang="zh-TW" altLang="en-US" dirty="0"/>
          </a:p>
        </p:txBody>
      </p:sp>
      <p:pic>
        <p:nvPicPr>
          <p:cNvPr id="4" name="內容版面配置區 3" descr="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85860"/>
            <a:ext cx="8329642" cy="4929222"/>
          </a:xfrm>
        </p:spPr>
      </p:pic>
      <p:sp>
        <p:nvSpPr>
          <p:cNvPr id="5" name="矩形 4"/>
          <p:cNvSpPr/>
          <p:nvPr/>
        </p:nvSpPr>
        <p:spPr bwMode="auto">
          <a:xfrm>
            <a:off x="2071670" y="2143116"/>
            <a:ext cx="357190" cy="28575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zh-TW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6" name="圓角矩形圖說文字 5"/>
          <p:cNvSpPr/>
          <p:nvPr/>
        </p:nvSpPr>
        <p:spPr bwMode="auto">
          <a:xfrm>
            <a:off x="3929058" y="1643050"/>
            <a:ext cx="3143272" cy="642942"/>
          </a:xfrm>
          <a:prstGeom prst="wedgeRoundRectCallout">
            <a:avLst>
              <a:gd name="adj1" fmla="val -87733"/>
              <a:gd name="adj2" fmla="val 50916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建立目錄資料夾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5286380" y="5500702"/>
            <a:ext cx="714380" cy="35719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zh-TW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7143768" y="5500702"/>
            <a:ext cx="571504" cy="35719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zh-TW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0" name="圓角矩形圖說文字 9"/>
          <p:cNvSpPr/>
          <p:nvPr/>
        </p:nvSpPr>
        <p:spPr bwMode="auto">
          <a:xfrm>
            <a:off x="4071934" y="4214818"/>
            <a:ext cx="3000396" cy="571504"/>
          </a:xfrm>
          <a:prstGeom prst="wedgeRoundRectCallout">
            <a:avLst>
              <a:gd name="adj1" fmla="val 47554"/>
              <a:gd name="adj2" fmla="val 136101"/>
              <a:gd name="adj3" fmla="val 16667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選擇檔案</a:t>
            </a:r>
            <a:r>
              <a:rPr kumimoji="1" lang="en-US" altLang="zh-TW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/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上傳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42938" y="242887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公告模組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公告模組</a:t>
            </a:r>
          </a:p>
        </p:txBody>
      </p:sp>
      <p:pic>
        <p:nvPicPr>
          <p:cNvPr id="6" name="內容版面配置區 5" descr="121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1285860"/>
            <a:ext cx="7643866" cy="4929222"/>
          </a:xfrm>
        </p:spPr>
      </p:pic>
      <p:sp>
        <p:nvSpPr>
          <p:cNvPr id="7" name="矩形 6"/>
          <p:cNvSpPr/>
          <p:nvPr/>
        </p:nvSpPr>
        <p:spPr bwMode="auto">
          <a:xfrm>
            <a:off x="2500298" y="2071678"/>
            <a:ext cx="1000132" cy="285752"/>
          </a:xfrm>
          <a:prstGeom prst="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zh-TW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857224" y="2071678"/>
            <a:ext cx="1000132" cy="285752"/>
          </a:xfrm>
          <a:prstGeom prst="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zh-TW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新增公告模組</a:t>
            </a:r>
            <a:endParaRPr lang="zh-TW" altLang="en-US" dirty="0"/>
          </a:p>
        </p:txBody>
      </p:sp>
      <p:pic>
        <p:nvPicPr>
          <p:cNvPr id="4" name="內容版面配置區 3" descr="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285860"/>
            <a:ext cx="8501122" cy="4929222"/>
          </a:xfrm>
        </p:spPr>
      </p:pic>
      <p:pic>
        <p:nvPicPr>
          <p:cNvPr id="5" name="內容版面配置區 3" descr="12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071670" y="1142984"/>
            <a:ext cx="664373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 bwMode="auto">
          <a:xfrm>
            <a:off x="428596" y="1643050"/>
            <a:ext cx="857256" cy="35719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zh-TW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2214546" y="2214554"/>
            <a:ext cx="714380" cy="42862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zh-TW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新增資訊</a:t>
            </a:r>
          </a:p>
        </p:txBody>
      </p:sp>
      <p:pic>
        <p:nvPicPr>
          <p:cNvPr id="6" name="內容版面配置區 5" descr="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285860"/>
            <a:ext cx="8329642" cy="4857784"/>
          </a:xfrm>
        </p:spPr>
      </p:pic>
      <p:sp>
        <p:nvSpPr>
          <p:cNvPr id="8" name="矩形 7"/>
          <p:cNvSpPr/>
          <p:nvPr/>
        </p:nvSpPr>
        <p:spPr bwMode="auto">
          <a:xfrm>
            <a:off x="4071934" y="2000240"/>
            <a:ext cx="785818" cy="35719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zh-TW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5" name="圓角矩形圖說文字 4"/>
          <p:cNvSpPr/>
          <p:nvPr/>
        </p:nvSpPr>
        <p:spPr bwMode="auto">
          <a:xfrm>
            <a:off x="5357818" y="1071546"/>
            <a:ext cx="3571900" cy="642942"/>
          </a:xfrm>
          <a:prstGeom prst="wedgeRoundRectCallout">
            <a:avLst>
              <a:gd name="adj1" fmla="val -47673"/>
              <a:gd name="adj2" fmla="val 85849"/>
              <a:gd name="adj3" fmla="val 16667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內容管理資訊加入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2357422" y="2000240"/>
            <a:ext cx="785818" cy="35719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zh-TW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5" grpId="0" animBg="1"/>
      <p:bldP spid="5" grpId="1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714348" y="2500306"/>
            <a:ext cx="7772400" cy="1470025"/>
          </a:xfrm>
        </p:spPr>
        <p:txBody>
          <a:bodyPr/>
          <a:lstStyle/>
          <a:p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首頁畫面設定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頁面樣式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首頁畫面設定</a:t>
            </a:r>
          </a:p>
        </p:txBody>
      </p:sp>
      <p:pic>
        <p:nvPicPr>
          <p:cNvPr id="5" name="內容版面配置區 4" descr="首頁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285860"/>
            <a:ext cx="8229600" cy="5000660"/>
          </a:xfrm>
        </p:spPr>
      </p:pic>
      <p:sp>
        <p:nvSpPr>
          <p:cNvPr id="6" name="矩形 5"/>
          <p:cNvSpPr/>
          <p:nvPr/>
        </p:nvSpPr>
        <p:spPr bwMode="auto">
          <a:xfrm>
            <a:off x="500034" y="3000372"/>
            <a:ext cx="714380" cy="21431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zh-TW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3500430" y="1714488"/>
            <a:ext cx="642942" cy="35719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zh-TW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9" name="圖片 8" descr="首頁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500042"/>
            <a:ext cx="5715040" cy="5786478"/>
          </a:xfrm>
          <a:prstGeom prst="rect">
            <a:avLst/>
          </a:prstGeom>
        </p:spPr>
      </p:pic>
      <p:sp>
        <p:nvSpPr>
          <p:cNvPr id="12" name="圓角矩形圖說文字 11"/>
          <p:cNvSpPr/>
          <p:nvPr/>
        </p:nvSpPr>
        <p:spPr bwMode="auto">
          <a:xfrm>
            <a:off x="2071670" y="2928934"/>
            <a:ext cx="4857784" cy="571504"/>
          </a:xfrm>
          <a:prstGeom prst="wedgeRoundRectCallout">
            <a:avLst>
              <a:gd name="adj1" fmla="val -42256"/>
              <a:gd name="adj2" fmla="val 118693"/>
              <a:gd name="adj3" fmla="val 16667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選擇模組放置到首頁畫面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1571604" y="1428736"/>
            <a:ext cx="785818" cy="35719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zh-TW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課程大綱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28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一、基本操作</a:t>
            </a:r>
            <a:r>
              <a:rPr lang="zh-TW" altLang="en-US" sz="28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概念</a:t>
            </a:r>
            <a:endParaRPr lang="en-US" altLang="zh-TW" sz="28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None/>
            </a:pPr>
            <a:endParaRPr lang="zh-TW" altLang="en-US" sz="28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None/>
            </a:pPr>
            <a:r>
              <a:rPr lang="zh-TW" altLang="en-US" sz="28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二、內容</a:t>
            </a:r>
            <a:r>
              <a:rPr lang="zh-TW" altLang="en-US" sz="28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管理</a:t>
            </a:r>
            <a:endParaRPr lang="en-US" altLang="zh-TW" sz="28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None/>
            </a:pPr>
            <a:endParaRPr lang="zh-TW" altLang="en-US" sz="28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None/>
            </a:pPr>
            <a:r>
              <a:rPr lang="zh-TW" altLang="en-US" sz="28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zh-TW" altLang="en-US" sz="28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、基礎應用模組管理</a:t>
            </a:r>
            <a:endParaRPr lang="en-US" altLang="zh-TW" sz="28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None/>
            </a:pPr>
            <a:endParaRPr lang="en-US" altLang="zh-TW" sz="28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None/>
            </a:pPr>
            <a:r>
              <a:rPr lang="zh-TW" altLang="en-US" sz="28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四、頁面頭部</a:t>
            </a:r>
            <a:r>
              <a:rPr lang="en-US" altLang="zh-TW" sz="28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8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底部建立編輯</a:t>
            </a:r>
            <a:endParaRPr lang="en-US" altLang="zh-TW" sz="28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None/>
            </a:pPr>
            <a:endParaRPr lang="en-US" altLang="zh-TW" sz="28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None/>
            </a:pPr>
            <a:r>
              <a:rPr lang="zh-TW" altLang="en-US" sz="28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五、</a:t>
            </a:r>
            <a:r>
              <a:rPr lang="en-US" altLang="zh-TW" sz="28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FAQ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42910" y="2500306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模組佈局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模組佈局</a:t>
            </a:r>
            <a:endParaRPr lang="zh-TW" altLang="en-US" dirty="0"/>
          </a:p>
        </p:txBody>
      </p:sp>
      <p:pic>
        <p:nvPicPr>
          <p:cNvPr id="4" name="內容版面配置區 3" descr="2015-1-22 下午 03-16-5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285860"/>
            <a:ext cx="6143668" cy="4929222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模組佈局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完整編輯</a:t>
            </a:r>
            <a:endParaRPr lang="zh-TW" altLang="en-US" dirty="0"/>
          </a:p>
        </p:txBody>
      </p:sp>
      <p:pic>
        <p:nvPicPr>
          <p:cNvPr id="4" name="內容版面配置區 3" descr="2015-2-10 下午 04-13-0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71612"/>
            <a:ext cx="8229600" cy="4643470"/>
          </a:xfrm>
        </p:spPr>
      </p:pic>
      <p:sp>
        <p:nvSpPr>
          <p:cNvPr id="5" name="矩形 4"/>
          <p:cNvSpPr/>
          <p:nvPr/>
        </p:nvSpPr>
        <p:spPr bwMode="auto">
          <a:xfrm>
            <a:off x="857224" y="2928934"/>
            <a:ext cx="428628" cy="35719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zh-TW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模組佈局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自定義佈局</a:t>
            </a:r>
            <a:endParaRPr lang="zh-TW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內容版面配置區 4" descr="2015-1-9 下午 05-25-39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1285860"/>
            <a:ext cx="8072494" cy="5000660"/>
          </a:xfrm>
        </p:spPr>
      </p:pic>
      <p:sp>
        <p:nvSpPr>
          <p:cNvPr id="6" name="矩形 5"/>
          <p:cNvSpPr/>
          <p:nvPr/>
        </p:nvSpPr>
        <p:spPr bwMode="auto">
          <a:xfrm>
            <a:off x="2000232" y="2000240"/>
            <a:ext cx="785818" cy="28575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zh-TW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714480" y="2428868"/>
            <a:ext cx="1071570" cy="35719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zh-TW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42938" y="242887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連結模組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連結模組</a:t>
            </a:r>
          </a:p>
        </p:txBody>
      </p:sp>
      <p:pic>
        <p:nvPicPr>
          <p:cNvPr id="27651" name="Picture 4" descr="C:\Users\user\Desktop\SnagIt截圖\ePage基礎訓練\基礎訓練修改PPT\連結模組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571625"/>
            <a:ext cx="8229600" cy="4237038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連結模組</a:t>
            </a:r>
          </a:p>
        </p:txBody>
      </p:sp>
      <p:pic>
        <p:nvPicPr>
          <p:cNvPr id="5" name="內容版面配置區 4" descr="13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214422"/>
            <a:ext cx="8572560" cy="4911741"/>
          </a:xfrm>
        </p:spPr>
      </p:pic>
      <p:sp>
        <p:nvSpPr>
          <p:cNvPr id="6" name="矩形 5"/>
          <p:cNvSpPr/>
          <p:nvPr/>
        </p:nvSpPr>
        <p:spPr bwMode="auto">
          <a:xfrm>
            <a:off x="214282" y="2071678"/>
            <a:ext cx="928694" cy="21431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zh-TW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714480" y="1643050"/>
            <a:ext cx="1285884" cy="42862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zh-TW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8" name="圖片 7" descr="13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214422"/>
            <a:ext cx="8715436" cy="521497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 bwMode="auto">
          <a:xfrm>
            <a:off x="4214810" y="2071678"/>
            <a:ext cx="1071570" cy="42862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zh-TW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214282" y="2285992"/>
            <a:ext cx="1000132" cy="57150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zh-TW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214282" y="3143248"/>
            <a:ext cx="1000132" cy="28575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zh-TW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42910" y="2643182"/>
            <a:ext cx="7772400" cy="1470025"/>
          </a:xfrm>
        </p:spPr>
        <p:txBody>
          <a:bodyPr/>
          <a:lstStyle/>
          <a:p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頁首連結</a:t>
            </a:r>
            <a:endParaRPr lang="zh-TW" altLang="en-US" sz="5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頁首連結</a:t>
            </a:r>
          </a:p>
        </p:txBody>
      </p:sp>
      <p:pic>
        <p:nvPicPr>
          <p:cNvPr id="29699" name="Picture 4" descr="C:\Users\user\Desktop\SnagIt截圖\ePage基礎訓練\基礎訓練修改PPT\2011-10-6 下午 06-47-14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643063"/>
            <a:ext cx="8229600" cy="4165600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頁首連結設定</a:t>
            </a:r>
          </a:p>
        </p:txBody>
      </p:sp>
      <p:pic>
        <p:nvPicPr>
          <p:cNvPr id="5" name="內容版面配置區 4" descr="33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1285860"/>
            <a:ext cx="7429552" cy="4929222"/>
          </a:xfrm>
        </p:spPr>
      </p:pic>
      <p:sp>
        <p:nvSpPr>
          <p:cNvPr id="6" name="矩形 5"/>
          <p:cNvSpPr/>
          <p:nvPr/>
        </p:nvSpPr>
        <p:spPr bwMode="auto">
          <a:xfrm>
            <a:off x="785786" y="2857496"/>
            <a:ext cx="1143008" cy="28575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zh-TW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2428860" y="3143248"/>
            <a:ext cx="1500198" cy="21431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zh-TW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5643570" y="1928802"/>
            <a:ext cx="1285884" cy="28575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zh-TW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9" name="圖片 8" descr="33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285860"/>
            <a:ext cx="7929618" cy="500037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 bwMode="auto">
          <a:xfrm>
            <a:off x="785786" y="2571744"/>
            <a:ext cx="857256" cy="35719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zh-TW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10" grpId="0" animBg="1"/>
      <p:bldP spid="10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前台介紹</a:t>
            </a:r>
          </a:p>
        </p:txBody>
      </p:sp>
      <p:pic>
        <p:nvPicPr>
          <p:cNvPr id="5123" name="Picture 5" descr="C:\Users\user\Desktop\SnagIt截圖\ePage基礎訓練\基礎訓練修改PPT\首頁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2976" y="1571612"/>
            <a:ext cx="6929487" cy="4786346"/>
          </a:xfrm>
          <a:noFill/>
        </p:spPr>
      </p:pic>
      <p:sp>
        <p:nvSpPr>
          <p:cNvPr id="6" name="矩形 5"/>
          <p:cNvSpPr/>
          <p:nvPr/>
        </p:nvSpPr>
        <p:spPr bwMode="auto">
          <a:xfrm>
            <a:off x="1285852" y="1357298"/>
            <a:ext cx="6643734" cy="121444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zh-TW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285852" y="2357430"/>
            <a:ext cx="6643734" cy="3500462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zh-TW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1285852" y="5929330"/>
            <a:ext cx="6643734" cy="50006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zh-TW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9" name="圓角矩形圖說文字 8"/>
          <p:cNvSpPr/>
          <p:nvPr/>
        </p:nvSpPr>
        <p:spPr bwMode="auto">
          <a:xfrm>
            <a:off x="6786578" y="1000108"/>
            <a:ext cx="2160000" cy="720000"/>
          </a:xfrm>
          <a:prstGeom prst="wedgeRoundRectCallout">
            <a:avLst>
              <a:gd name="adj1" fmla="val -24031"/>
              <a:gd name="adj2" fmla="val 100857"/>
              <a:gd name="adj3" fmla="val 16667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頁面頭部</a:t>
            </a:r>
          </a:p>
        </p:txBody>
      </p:sp>
      <p:sp>
        <p:nvSpPr>
          <p:cNvPr id="10" name="圓角矩形圖說文字 9"/>
          <p:cNvSpPr/>
          <p:nvPr/>
        </p:nvSpPr>
        <p:spPr bwMode="auto">
          <a:xfrm>
            <a:off x="6786578" y="3286124"/>
            <a:ext cx="2160000" cy="720000"/>
          </a:xfrm>
          <a:prstGeom prst="wedgeRoundRectCallout">
            <a:avLst>
              <a:gd name="adj1" fmla="val -24811"/>
              <a:gd name="adj2" fmla="val 101131"/>
              <a:gd name="adj3" fmla="val 16667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主要頁面</a:t>
            </a:r>
          </a:p>
        </p:txBody>
      </p:sp>
      <p:sp>
        <p:nvSpPr>
          <p:cNvPr id="11" name="圓角矩形圖說文字 10"/>
          <p:cNvSpPr/>
          <p:nvPr/>
        </p:nvSpPr>
        <p:spPr bwMode="auto">
          <a:xfrm>
            <a:off x="6786578" y="5072074"/>
            <a:ext cx="2160000" cy="720000"/>
          </a:xfrm>
          <a:prstGeom prst="wedgeRoundRectCallout">
            <a:avLst>
              <a:gd name="adj1" fmla="val -27220"/>
              <a:gd name="adj2" fmla="val 110292"/>
              <a:gd name="adj3" fmla="val 16667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頁面底部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714348" y="2428868"/>
            <a:ext cx="7772400" cy="1470025"/>
          </a:xfrm>
        </p:spPr>
        <p:txBody>
          <a:bodyPr/>
          <a:lstStyle/>
          <a:p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頁面頭部</a:t>
            </a:r>
            <a:r>
              <a:rPr lang="en-US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&amp;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底部編輯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首頁畫面設定</a:t>
            </a:r>
          </a:p>
        </p:txBody>
      </p:sp>
      <p:pic>
        <p:nvPicPr>
          <p:cNvPr id="4" name="內容版面配置區 3" descr="2015-2-4 下午 01-52-2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285860"/>
            <a:ext cx="8429684" cy="5143536"/>
          </a:xfrm>
        </p:spPr>
      </p:pic>
      <p:sp>
        <p:nvSpPr>
          <p:cNvPr id="5" name="矩形 4"/>
          <p:cNvSpPr/>
          <p:nvPr/>
        </p:nvSpPr>
        <p:spPr bwMode="auto">
          <a:xfrm>
            <a:off x="8143900" y="1928802"/>
            <a:ext cx="714380" cy="35719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zh-TW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8143900" y="5429264"/>
            <a:ext cx="714380" cy="35719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zh-TW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Review</a:t>
            </a:r>
            <a:r>
              <a:rPr lang="zh-TW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zh-TW" altLang="en-US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基礎操作登錄</a:t>
            </a:r>
            <a:endParaRPr lang="en-US" altLang="zh-TW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Tx/>
              <a:buAutoNum type="arabicPeriod"/>
            </a:pPr>
            <a:endParaRPr lang="zh-TW" altLang="zh-TW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Tx/>
              <a:buAutoNum type="arabicPeriod"/>
            </a:pPr>
            <a:r>
              <a:rPr lang="zh-TW" altLang="zh-TW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內容管理</a:t>
            </a:r>
            <a:endParaRPr lang="en-US" altLang="zh-TW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Tx/>
              <a:buAutoNum type="arabicPeriod"/>
            </a:pPr>
            <a:endParaRPr lang="zh-TW" altLang="zh-TW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Tx/>
              <a:buAutoNum type="arabicPeriod"/>
            </a:pPr>
            <a:r>
              <a:rPr lang="zh-TW" altLang="zh-TW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模組管理</a:t>
            </a:r>
            <a:endParaRPr lang="en-US" altLang="zh-TW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Tx/>
              <a:buAutoNum type="arabicPeriod"/>
            </a:pPr>
            <a:endParaRPr lang="zh-TW" altLang="zh-TW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Tx/>
              <a:buAutoNum type="arabicPeriod"/>
            </a:pPr>
            <a:r>
              <a:rPr lang="zh-TW" altLang="zh-TW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首頁畫面設定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線接點 29"/>
          <p:cNvCxnSpPr/>
          <p:nvPr/>
        </p:nvCxnSpPr>
        <p:spPr bwMode="auto">
          <a:xfrm>
            <a:off x="428625" y="2286000"/>
            <a:ext cx="8429625" cy="0"/>
          </a:xfrm>
          <a:prstGeom prst="line">
            <a:avLst/>
          </a:prstGeom>
          <a:noFill/>
          <a:ln w="762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矩形 27"/>
          <p:cNvSpPr/>
          <p:nvPr/>
        </p:nvSpPr>
        <p:spPr bwMode="auto">
          <a:xfrm>
            <a:off x="428625" y="1500188"/>
            <a:ext cx="8429625" cy="4572000"/>
          </a:xfrm>
          <a:prstGeom prst="rect">
            <a:avLst/>
          </a:prstGeom>
          <a:noFill/>
          <a:ln w="762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zh-TW" altLang="en-US">
              <a:solidFill>
                <a:srgbClr val="3B3B3B"/>
              </a:solidFill>
            </a:endParaRPr>
          </a:p>
        </p:txBody>
      </p:sp>
      <p:cxnSp>
        <p:nvCxnSpPr>
          <p:cNvPr id="32" name="直線接點 31"/>
          <p:cNvCxnSpPr/>
          <p:nvPr/>
        </p:nvCxnSpPr>
        <p:spPr bwMode="auto">
          <a:xfrm rot="5400000">
            <a:off x="-250031" y="4179094"/>
            <a:ext cx="3786188" cy="0"/>
          </a:xfrm>
          <a:prstGeom prst="line">
            <a:avLst/>
          </a:prstGeom>
          <a:noFill/>
          <a:ln w="762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EPAGE</a:t>
            </a:r>
            <a:r>
              <a:rPr lang="zh-TW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建置網站流程</a:t>
            </a:r>
            <a:endParaRPr lang="zh-TW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</a:endParaRPr>
          </a:p>
        </p:txBody>
      </p:sp>
      <p:grpSp>
        <p:nvGrpSpPr>
          <p:cNvPr id="3" name="群組 36"/>
          <p:cNvGrpSpPr>
            <a:grpSpLocks/>
          </p:cNvGrpSpPr>
          <p:nvPr/>
        </p:nvGrpSpPr>
        <p:grpSpPr bwMode="auto">
          <a:xfrm>
            <a:off x="1785938" y="1785938"/>
            <a:ext cx="3071812" cy="4143375"/>
            <a:chOff x="1714480" y="1857364"/>
            <a:chExt cx="1928826" cy="2500330"/>
          </a:xfrm>
        </p:grpSpPr>
        <p:sp>
          <p:nvSpPr>
            <p:cNvPr id="21" name="流程圖: 內部儲存裝置 20"/>
            <p:cNvSpPr/>
            <p:nvPr/>
          </p:nvSpPr>
          <p:spPr bwMode="auto">
            <a:xfrm>
              <a:off x="1714480" y="2142842"/>
              <a:ext cx="1928826" cy="2214852"/>
            </a:xfrm>
            <a:prstGeom prst="flowChartInternalStorage">
              <a:avLst/>
            </a:prstGeom>
            <a:gradFill>
              <a:gsLst>
                <a:gs pos="0">
                  <a:srgbClr val="00B050"/>
                </a:gs>
                <a:gs pos="100000">
                  <a:srgbClr val="92D050"/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  <a:defRPr/>
              </a:pPr>
              <a:endParaRPr lang="zh-TW" altLang="en-US">
                <a:solidFill>
                  <a:srgbClr val="3B3B3B"/>
                </a:solidFill>
              </a:endParaRPr>
            </a:p>
          </p:txBody>
        </p:sp>
        <p:sp>
          <p:nvSpPr>
            <p:cNvPr id="22" name="矩形圖說文字 21"/>
            <p:cNvSpPr/>
            <p:nvPr/>
          </p:nvSpPr>
          <p:spPr bwMode="auto">
            <a:xfrm>
              <a:off x="1714480" y="1857364"/>
              <a:ext cx="1928826" cy="428217"/>
            </a:xfrm>
            <a:prstGeom prst="wedgeRectCallout">
              <a:avLst>
                <a:gd name="adj1" fmla="val -1574"/>
                <a:gd name="adj2" fmla="val 81894"/>
              </a:avLst>
            </a:prstGeom>
            <a:solidFill>
              <a:srgbClr val="FFFFFF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zh-TW" altLang="en-US" sz="2000" dirty="0">
                  <a:solidFill>
                    <a:srgbClr val="3B3B3B"/>
                  </a:solidFill>
                  <a:latin typeface="微軟正黑體" pitchFamily="34" charset="-120"/>
                  <a:ea typeface="微軟正黑體" pitchFamily="34" charset="-120"/>
                </a:rPr>
                <a:t>內容管理</a:t>
              </a:r>
            </a:p>
          </p:txBody>
        </p:sp>
      </p:grpSp>
      <p:sp>
        <p:nvSpPr>
          <p:cNvPr id="11" name="摺角紙張 10"/>
          <p:cNvSpPr/>
          <p:nvPr/>
        </p:nvSpPr>
        <p:spPr bwMode="auto">
          <a:xfrm>
            <a:off x="2428875" y="3857625"/>
            <a:ext cx="571500" cy="571500"/>
          </a:xfrm>
          <a:prstGeom prst="foldedCorner">
            <a:avLst>
              <a:gd name="adj" fmla="val 26349"/>
            </a:avLst>
          </a:prstGeom>
          <a:solidFill>
            <a:srgbClr val="FFFFFF"/>
          </a:solidFill>
          <a:ln w="9525" cap="flat" cmpd="sng" algn="ctr">
            <a:solidFill>
              <a:schemeClr val="lt1">
                <a:hueOff val="0"/>
                <a:satOff val="0"/>
                <a:lumOff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zh-TW" altLang="en-US" sz="1400" dirty="0">
                <a:solidFill>
                  <a:srgbClr val="3B3B3B"/>
                </a:solidFill>
              </a:rPr>
              <a:t>資訊</a:t>
            </a:r>
          </a:p>
        </p:txBody>
      </p:sp>
      <p:sp>
        <p:nvSpPr>
          <p:cNvPr id="14" name="摺角紙張 13"/>
          <p:cNvSpPr/>
          <p:nvPr/>
        </p:nvSpPr>
        <p:spPr bwMode="auto">
          <a:xfrm>
            <a:off x="2428875" y="4714875"/>
            <a:ext cx="571500" cy="571500"/>
          </a:xfrm>
          <a:prstGeom prst="foldedCorner">
            <a:avLst>
              <a:gd name="adj" fmla="val 26349"/>
            </a:avLst>
          </a:prstGeom>
          <a:solidFill>
            <a:srgbClr val="FFFFFF"/>
          </a:solidFill>
          <a:ln w="9525" cap="flat" cmpd="sng" algn="ctr">
            <a:solidFill>
              <a:schemeClr val="lt1">
                <a:hueOff val="0"/>
                <a:satOff val="0"/>
                <a:lumOff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zh-TW" altLang="en-US" sz="1400" dirty="0">
                <a:solidFill>
                  <a:srgbClr val="3B3B3B"/>
                </a:solidFill>
              </a:rPr>
              <a:t>資訊</a:t>
            </a:r>
          </a:p>
        </p:txBody>
      </p:sp>
      <p:sp>
        <p:nvSpPr>
          <p:cNvPr id="17" name="摺角紙張 16"/>
          <p:cNvSpPr/>
          <p:nvPr/>
        </p:nvSpPr>
        <p:spPr bwMode="auto">
          <a:xfrm>
            <a:off x="2428875" y="3000375"/>
            <a:ext cx="571500" cy="571500"/>
          </a:xfrm>
          <a:prstGeom prst="foldedCorner">
            <a:avLst>
              <a:gd name="adj" fmla="val 26349"/>
            </a:avLst>
          </a:prstGeom>
          <a:solidFill>
            <a:srgbClr val="FFFFFF"/>
          </a:solidFill>
          <a:ln w="9525" cap="flat" cmpd="sng" algn="ctr">
            <a:solidFill>
              <a:schemeClr val="lt1">
                <a:hueOff val="0"/>
                <a:satOff val="0"/>
                <a:lumOff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zh-TW" altLang="en-US" sz="1400" dirty="0">
                <a:solidFill>
                  <a:srgbClr val="3B3B3B"/>
                </a:solidFill>
              </a:rPr>
              <a:t>資訊</a:t>
            </a:r>
          </a:p>
        </p:txBody>
      </p:sp>
      <p:sp>
        <p:nvSpPr>
          <p:cNvPr id="26" name="雲朵形圖說文字 25"/>
          <p:cNvSpPr/>
          <p:nvPr/>
        </p:nvSpPr>
        <p:spPr bwMode="auto">
          <a:xfrm>
            <a:off x="5357813" y="2428875"/>
            <a:ext cx="2071687" cy="714375"/>
          </a:xfrm>
          <a:prstGeom prst="cloudCallout">
            <a:avLst>
              <a:gd name="adj1" fmla="val -63317"/>
              <a:gd name="adj2" fmla="val 62698"/>
            </a:avLst>
          </a:prstGeom>
          <a:solidFill>
            <a:srgbClr val="FFCC66"/>
          </a:solidFill>
          <a:ln w="9525" cap="flat" cmpd="sng" algn="ctr">
            <a:solidFill>
              <a:schemeClr val="lt1">
                <a:hueOff val="0"/>
                <a:satOff val="0"/>
                <a:lumOff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zh-TW" altLang="en-US" sz="2000" b="1" dirty="0">
                <a:solidFill>
                  <a:srgbClr val="3B3B3B"/>
                </a:solidFill>
                <a:latin typeface="微軟正黑體" pitchFamily="34" charset="-120"/>
                <a:ea typeface="微軟正黑體" pitchFamily="34" charset="-120"/>
              </a:rPr>
              <a:t>建立模組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571500" y="1643063"/>
            <a:ext cx="1000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後台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428625" y="2500313"/>
            <a:ext cx="1214438" cy="32385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1500" b="1" dirty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內容管理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428625" y="3071813"/>
            <a:ext cx="1214438" cy="32385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1500" b="1" dirty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模組管理</a:t>
            </a:r>
          </a:p>
        </p:txBody>
      </p:sp>
      <p:grpSp>
        <p:nvGrpSpPr>
          <p:cNvPr id="4" name="群組 44"/>
          <p:cNvGrpSpPr>
            <a:grpSpLocks/>
          </p:cNvGrpSpPr>
          <p:nvPr/>
        </p:nvGrpSpPr>
        <p:grpSpPr bwMode="auto">
          <a:xfrm>
            <a:off x="1785938" y="1785938"/>
            <a:ext cx="3357562" cy="4143375"/>
            <a:chOff x="5000628" y="3357562"/>
            <a:chExt cx="1928826" cy="2500330"/>
          </a:xfrm>
        </p:grpSpPr>
        <p:sp>
          <p:nvSpPr>
            <p:cNvPr id="46" name="流程圖: 內部儲存裝置 45"/>
            <p:cNvSpPr/>
            <p:nvPr/>
          </p:nvSpPr>
          <p:spPr bwMode="auto">
            <a:xfrm>
              <a:off x="5000628" y="3643040"/>
              <a:ext cx="1928826" cy="2214852"/>
            </a:xfrm>
            <a:prstGeom prst="flowChartInternalStorag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0" scaled="1"/>
            </a:gra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  <a:defRPr/>
              </a:pPr>
              <a:endParaRPr lang="zh-TW" altLang="en-US">
                <a:solidFill>
                  <a:srgbClr val="3B3B3B"/>
                </a:solidFill>
              </a:endParaRPr>
            </a:p>
          </p:txBody>
        </p:sp>
        <p:sp>
          <p:nvSpPr>
            <p:cNvPr id="47" name="矩形圖說文字 46"/>
            <p:cNvSpPr/>
            <p:nvPr/>
          </p:nvSpPr>
          <p:spPr bwMode="auto">
            <a:xfrm>
              <a:off x="5000628" y="3357562"/>
              <a:ext cx="1928826" cy="428217"/>
            </a:xfrm>
            <a:prstGeom prst="wedgeRectCallout">
              <a:avLst>
                <a:gd name="adj1" fmla="val -1574"/>
                <a:gd name="adj2" fmla="val 81894"/>
              </a:avLst>
            </a:prstGeom>
            <a:solidFill>
              <a:srgbClr val="FFFFFF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zh-TW" altLang="en-US" sz="2000" dirty="0">
                  <a:solidFill>
                    <a:srgbClr val="3B3B3B"/>
                  </a:solidFill>
                  <a:latin typeface="微軟正黑體" pitchFamily="34" charset="-120"/>
                  <a:ea typeface="微軟正黑體" pitchFamily="34" charset="-120"/>
                </a:rPr>
                <a:t>模組管理</a:t>
              </a:r>
            </a:p>
          </p:txBody>
        </p:sp>
      </p:grpSp>
      <p:sp>
        <p:nvSpPr>
          <p:cNvPr id="44" name="文字方塊 43"/>
          <p:cNvSpPr txBox="1"/>
          <p:nvPr/>
        </p:nvSpPr>
        <p:spPr>
          <a:xfrm>
            <a:off x="428625" y="3643313"/>
            <a:ext cx="1214438" cy="2921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1300" b="1" dirty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首頁畫面設定</a:t>
            </a:r>
          </a:p>
        </p:txBody>
      </p:sp>
      <p:sp>
        <p:nvSpPr>
          <p:cNvPr id="23" name="雲朵形圖說文字 22"/>
          <p:cNvSpPr/>
          <p:nvPr/>
        </p:nvSpPr>
        <p:spPr bwMode="auto">
          <a:xfrm>
            <a:off x="5286375" y="3071813"/>
            <a:ext cx="2071688" cy="714375"/>
          </a:xfrm>
          <a:prstGeom prst="cloudCallout">
            <a:avLst>
              <a:gd name="adj1" fmla="val -64542"/>
              <a:gd name="adj2" fmla="val 87588"/>
            </a:avLst>
          </a:prstGeom>
          <a:solidFill>
            <a:srgbClr val="FFCC66"/>
          </a:solidFill>
          <a:ln w="9525" cap="flat" cmpd="sng" algn="ctr">
            <a:solidFill>
              <a:schemeClr val="lt1">
                <a:hueOff val="0"/>
                <a:satOff val="0"/>
                <a:lumOff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zh-TW" altLang="en-US" sz="2000" b="1" dirty="0">
                <a:solidFill>
                  <a:srgbClr val="3B3B3B"/>
                </a:solidFill>
                <a:latin typeface="微軟正黑體" pitchFamily="34" charset="-120"/>
                <a:ea typeface="微軟正黑體" pitchFamily="34" charset="-120"/>
              </a:rPr>
              <a:t>新增資訊</a:t>
            </a:r>
          </a:p>
        </p:txBody>
      </p:sp>
      <p:sp>
        <p:nvSpPr>
          <p:cNvPr id="15" name="框架 14"/>
          <p:cNvSpPr/>
          <p:nvPr/>
        </p:nvSpPr>
        <p:spPr bwMode="auto">
          <a:xfrm>
            <a:off x="2357422" y="2857496"/>
            <a:ext cx="2428892" cy="1285884"/>
          </a:xfrm>
          <a:prstGeom prst="fram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lt1">
                <a:hueOff val="0"/>
                <a:satOff val="0"/>
                <a:lumOff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zh-TW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模組</a:t>
            </a:r>
          </a:p>
        </p:txBody>
      </p:sp>
      <p:sp>
        <p:nvSpPr>
          <p:cNvPr id="41" name="框架 40"/>
          <p:cNvSpPr/>
          <p:nvPr/>
        </p:nvSpPr>
        <p:spPr bwMode="auto">
          <a:xfrm>
            <a:off x="2357422" y="4429132"/>
            <a:ext cx="2428892" cy="1285884"/>
          </a:xfrm>
          <a:prstGeom prst="fram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lt1">
                <a:hueOff val="0"/>
                <a:satOff val="0"/>
                <a:lumOff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zh-TW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模組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40869 3.33333E-6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40869 -3.33333E-6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48664 0.03125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56546 -0.09375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50244 0.00185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26" grpId="0" animBg="1"/>
      <p:bldP spid="26" grpId="1" animBg="1"/>
      <p:bldP spid="23" grpId="0" animBg="1"/>
      <p:bldP spid="23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48"/>
          <p:cNvGrpSpPr>
            <a:grpSpLocks/>
          </p:cNvGrpSpPr>
          <p:nvPr/>
        </p:nvGrpSpPr>
        <p:grpSpPr bwMode="auto">
          <a:xfrm>
            <a:off x="214313" y="1357313"/>
            <a:ext cx="5572125" cy="5072062"/>
            <a:chOff x="-5072130" y="1357298"/>
            <a:chExt cx="4857784" cy="4572032"/>
          </a:xfrm>
        </p:grpSpPr>
        <p:sp>
          <p:nvSpPr>
            <p:cNvPr id="34829" name="流程圖: 預設處理作業 18"/>
            <p:cNvSpPr>
              <a:spLocks noChangeArrowheads="1"/>
            </p:cNvSpPr>
            <p:nvPr/>
          </p:nvSpPr>
          <p:spPr bwMode="auto">
            <a:xfrm>
              <a:off x="-5072130" y="1785926"/>
              <a:ext cx="4857784" cy="4143404"/>
            </a:xfrm>
            <a:prstGeom prst="flowChartPredefinedProcess">
              <a:avLst/>
            </a:prstGeom>
            <a:solidFill>
              <a:srgbClr val="FFCC66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endParaRPr lang="zh-TW" altLang="en-US">
                <a:solidFill>
                  <a:srgbClr val="3B3B3B"/>
                </a:solidFill>
              </a:endParaRPr>
            </a:p>
          </p:txBody>
        </p:sp>
        <p:sp>
          <p:nvSpPr>
            <p:cNvPr id="48" name="矩形圖說文字 47"/>
            <p:cNvSpPr/>
            <p:nvPr/>
          </p:nvSpPr>
          <p:spPr bwMode="auto">
            <a:xfrm>
              <a:off x="-5072130" y="1357298"/>
              <a:ext cx="4857784" cy="709774"/>
            </a:xfrm>
            <a:prstGeom prst="wedgeRectCallout">
              <a:avLst>
                <a:gd name="adj1" fmla="val -1574"/>
                <a:gd name="adj2" fmla="val 81894"/>
              </a:avLst>
            </a:prstGeom>
            <a:solidFill>
              <a:srgbClr val="FFFFFF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zh-TW" altLang="en-US" sz="3000" b="1" dirty="0">
                  <a:solidFill>
                    <a:srgbClr val="3B3B3B"/>
                  </a:solidFill>
                  <a:latin typeface="微軟正黑體" pitchFamily="34" charset="-120"/>
                  <a:ea typeface="微軟正黑體" pitchFamily="34" charset="-120"/>
                </a:rPr>
                <a:t>頁面設定</a:t>
              </a: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EPAGE</a:t>
            </a:r>
            <a:r>
              <a:rPr lang="zh-TW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建置網站流程</a:t>
            </a:r>
            <a:endParaRPr lang="zh-TW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</a:endParaRPr>
          </a:p>
        </p:txBody>
      </p:sp>
      <p:sp>
        <p:nvSpPr>
          <p:cNvPr id="11" name="摺角紙張 10"/>
          <p:cNvSpPr/>
          <p:nvPr/>
        </p:nvSpPr>
        <p:spPr bwMode="auto">
          <a:xfrm>
            <a:off x="7572375" y="3214688"/>
            <a:ext cx="571500" cy="571500"/>
          </a:xfrm>
          <a:prstGeom prst="foldedCorner">
            <a:avLst>
              <a:gd name="adj" fmla="val 26349"/>
            </a:avLst>
          </a:prstGeom>
          <a:solidFill>
            <a:srgbClr val="FFFFFF"/>
          </a:solidFill>
          <a:ln w="9525" cap="flat" cmpd="sng" algn="ctr">
            <a:solidFill>
              <a:schemeClr val="lt1">
                <a:hueOff val="0"/>
                <a:satOff val="0"/>
                <a:lumOff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zh-TW" altLang="en-US" sz="1400" dirty="0">
                <a:solidFill>
                  <a:srgbClr val="3B3B3B"/>
                </a:solidFill>
              </a:rPr>
              <a:t>資訊</a:t>
            </a:r>
          </a:p>
        </p:txBody>
      </p:sp>
      <p:sp>
        <p:nvSpPr>
          <p:cNvPr id="14" name="摺角紙張 13"/>
          <p:cNvSpPr/>
          <p:nvPr/>
        </p:nvSpPr>
        <p:spPr bwMode="auto">
          <a:xfrm>
            <a:off x="6929438" y="4786313"/>
            <a:ext cx="571500" cy="571500"/>
          </a:xfrm>
          <a:prstGeom prst="foldedCorner">
            <a:avLst>
              <a:gd name="adj" fmla="val 26349"/>
            </a:avLst>
          </a:prstGeom>
          <a:solidFill>
            <a:srgbClr val="FFFFFF"/>
          </a:solidFill>
          <a:ln w="9525" cap="flat" cmpd="sng" algn="ctr">
            <a:solidFill>
              <a:schemeClr val="lt1">
                <a:hueOff val="0"/>
                <a:satOff val="0"/>
                <a:lumOff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zh-TW" altLang="en-US" sz="1400" dirty="0">
                <a:solidFill>
                  <a:srgbClr val="3B3B3B"/>
                </a:solidFill>
              </a:rPr>
              <a:t>資訊</a:t>
            </a:r>
          </a:p>
        </p:txBody>
      </p:sp>
      <p:sp>
        <p:nvSpPr>
          <p:cNvPr id="17" name="摺角紙張 16"/>
          <p:cNvSpPr/>
          <p:nvPr/>
        </p:nvSpPr>
        <p:spPr bwMode="auto">
          <a:xfrm>
            <a:off x="6929438" y="3214688"/>
            <a:ext cx="571500" cy="571500"/>
          </a:xfrm>
          <a:prstGeom prst="foldedCorner">
            <a:avLst>
              <a:gd name="adj" fmla="val 26349"/>
            </a:avLst>
          </a:prstGeom>
          <a:solidFill>
            <a:srgbClr val="FFFFFF"/>
          </a:solidFill>
          <a:ln w="9525" cap="flat" cmpd="sng" algn="ctr">
            <a:solidFill>
              <a:schemeClr val="lt1">
                <a:hueOff val="0"/>
                <a:satOff val="0"/>
                <a:lumOff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zh-TW" altLang="en-US" sz="1400" dirty="0">
                <a:solidFill>
                  <a:srgbClr val="3B3B3B"/>
                </a:solidFill>
              </a:rPr>
              <a:t>資訊</a:t>
            </a:r>
          </a:p>
        </p:txBody>
      </p:sp>
      <p:sp>
        <p:nvSpPr>
          <p:cNvPr id="15" name="框架 14"/>
          <p:cNvSpPr/>
          <p:nvPr/>
        </p:nvSpPr>
        <p:spPr bwMode="auto">
          <a:xfrm>
            <a:off x="6000760" y="2857496"/>
            <a:ext cx="2428892" cy="1285884"/>
          </a:xfrm>
          <a:prstGeom prst="fram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lt1">
                <a:hueOff val="0"/>
                <a:satOff val="0"/>
                <a:lumOff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zh-TW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模組</a:t>
            </a:r>
          </a:p>
        </p:txBody>
      </p:sp>
      <p:sp>
        <p:nvSpPr>
          <p:cNvPr id="41" name="框架 40"/>
          <p:cNvSpPr/>
          <p:nvPr/>
        </p:nvSpPr>
        <p:spPr bwMode="auto">
          <a:xfrm>
            <a:off x="6000760" y="4429132"/>
            <a:ext cx="2428892" cy="1285884"/>
          </a:xfrm>
          <a:prstGeom prst="fram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lt1">
                <a:hueOff val="0"/>
                <a:satOff val="0"/>
                <a:lumOff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zh-TW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模組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47031 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47031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46962 3.33333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47031 -3.33333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47031 -3.33333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操作手冊範例網頁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marL="514350" indent="-514350">
              <a:buNone/>
            </a:pPr>
            <a:r>
              <a:rPr lang="zh-TW" altLang="en-US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網址</a:t>
            </a:r>
            <a:r>
              <a:rPr lang="en-US" altLang="zh-TW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zh-TW" altLang="en-US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http:// edu.saleproduct.com</a:t>
            </a:r>
          </a:p>
          <a:p>
            <a:pPr marL="514350" indent="-514350">
              <a:buNone/>
            </a:pPr>
            <a:r>
              <a:rPr lang="zh-TW" altLang="en-US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路徑</a:t>
            </a:r>
            <a:r>
              <a:rPr lang="en-US" altLang="zh-TW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zh-TW" altLang="en-US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技術支援</a:t>
            </a:r>
            <a:r>
              <a:rPr lang="en-US" altLang="zh-TW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EPAGE</a:t>
            </a:r>
            <a:endParaRPr lang="en-US" altLang="zh-TW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pic>
        <p:nvPicPr>
          <p:cNvPr id="4" name="圖片 3" descr="2015-6-9 下午 02-33-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571744"/>
            <a:ext cx="8572560" cy="364333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Q&amp;A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/>
            <a:endParaRPr lang="en-US" altLang="zh-TW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 eaLnBrk="1" hangingPunct="1"/>
            <a:r>
              <a:rPr lang="zh-TW" altLang="en-US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客服專線：</a:t>
            </a:r>
            <a:r>
              <a:rPr lang="en-US" altLang="zh-TW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(02)2393-0606#706</a:t>
            </a:r>
            <a:br>
              <a:rPr lang="en-US" altLang="zh-TW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客服信箱：</a:t>
            </a:r>
            <a:r>
              <a:rPr lang="en-US" altLang="zh-TW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vip@heimavista.com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如何登入後台</a:t>
            </a:r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1728788" y="1600200"/>
            <a:ext cx="5686425" cy="676275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在網址名稱後面加入   </a:t>
            </a:r>
            <a:r>
              <a:rPr lang="en-US" altLang="zh-TW" u="sng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admin</a:t>
            </a:r>
            <a:endParaRPr lang="zh-TW" altLang="en-US" u="sng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428625" y="2500313"/>
            <a:ext cx="8229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zh-TW" altLang="en-US" kern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9221" name="文字方塊 7"/>
          <p:cNvSpPr txBox="1">
            <a:spLocks noChangeArrowheads="1"/>
          </p:cNvSpPr>
          <p:nvPr/>
        </p:nvSpPr>
        <p:spPr bwMode="auto">
          <a:xfrm>
            <a:off x="571500" y="2500306"/>
            <a:ext cx="85725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4400" dirty="0">
                <a:solidFill>
                  <a:srgbClr val="000000"/>
                </a:solidFill>
              </a:rPr>
              <a:t>http://</a:t>
            </a:r>
            <a:r>
              <a:rPr lang="en-US" altLang="zh-TW" sz="4400" dirty="0" smtClean="0">
                <a:solidFill>
                  <a:srgbClr val="000000"/>
                </a:solidFill>
              </a:rPr>
              <a:t>xxx.xxx/ </a:t>
            </a:r>
            <a:r>
              <a:rPr lang="en-US" altLang="zh-TW" sz="4800" b="1" dirty="0">
                <a:solidFill>
                  <a:srgbClr val="FF0000"/>
                </a:solidFill>
              </a:rPr>
              <a:t>bin/home.php</a:t>
            </a:r>
          </a:p>
          <a:p>
            <a:endParaRPr lang="en-US" altLang="zh-TW" sz="4000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71472" y="4786322"/>
            <a:ext cx="5643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solidFill>
                  <a:srgbClr val="000000"/>
                </a:solidFill>
              </a:rPr>
              <a:t>http://xxx.xxx/ </a:t>
            </a:r>
            <a:r>
              <a:rPr lang="en-US" altLang="zh-TW" sz="4400" b="1" dirty="0" smtClean="0">
                <a:solidFill>
                  <a:srgbClr val="FF0000"/>
                </a:solidFill>
              </a:rPr>
              <a:t>admin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10" name="向下箭號 9"/>
          <p:cNvSpPr/>
          <p:nvPr/>
        </p:nvSpPr>
        <p:spPr bwMode="auto">
          <a:xfrm>
            <a:off x="4500562" y="3571876"/>
            <a:ext cx="785818" cy="1143008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zh-TW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後台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登入畫面</a:t>
            </a:r>
          </a:p>
        </p:txBody>
      </p:sp>
      <p:pic>
        <p:nvPicPr>
          <p:cNvPr id="10243" name="內容版面配置區 4" descr="666666666666666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50" y="1357313"/>
            <a:ext cx="6710363" cy="4500562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後台</a:t>
            </a:r>
            <a:r>
              <a:rPr lang="en-US" altLang="zh-TW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登入畫面</a:t>
            </a:r>
          </a:p>
        </p:txBody>
      </p:sp>
      <p:pic>
        <p:nvPicPr>
          <p:cNvPr id="11267" name="Picture 80" descr="C:\Users\user\Desktop\SnagIt截圖\ePage基礎訓練\2011-10-4 下午 06-00-5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488" y="1751013"/>
            <a:ext cx="8455025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ctrTitle"/>
          </p:nvPr>
        </p:nvSpPr>
        <p:spPr>
          <a:xfrm>
            <a:off x="785813" y="2357438"/>
            <a:ext cx="7772400" cy="1643062"/>
          </a:xfrm>
        </p:spPr>
        <p:txBody>
          <a:bodyPr/>
          <a:lstStyle/>
          <a:p>
            <a:pPr>
              <a:defRPr/>
            </a:pPr>
            <a:r>
              <a:rPr lang="zh-TW" altLang="zh-TW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內容管理</a:t>
            </a:r>
            <a:endParaRPr lang="zh-TW" altLang="en-US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內容管理</a:t>
            </a:r>
          </a:p>
        </p:txBody>
      </p:sp>
      <p:pic>
        <p:nvPicPr>
          <p:cNvPr id="5" name="內容版面配置區 4" descr="2015-1-6 上午 09-09-27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643050"/>
            <a:ext cx="8229600" cy="4235308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新增分類</a:t>
            </a:r>
          </a:p>
        </p:txBody>
      </p:sp>
      <p:pic>
        <p:nvPicPr>
          <p:cNvPr id="7" name="內容版面配置區 6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00174"/>
            <a:ext cx="8429684" cy="4929222"/>
          </a:xfrm>
        </p:spPr>
      </p:pic>
      <p:sp>
        <p:nvSpPr>
          <p:cNvPr id="8" name="矩形 7"/>
          <p:cNvSpPr/>
          <p:nvPr/>
        </p:nvSpPr>
        <p:spPr bwMode="auto">
          <a:xfrm>
            <a:off x="428596" y="2000240"/>
            <a:ext cx="857256" cy="28575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zh-TW" altLang="en-US" sz="3200" b="0" i="0" u="none" strike="noStrike" cap="none" normalizeH="0" baseline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9" name="圖片 8" descr="2015-1-8 下午 01-58-3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34" y="500042"/>
            <a:ext cx="7643866" cy="557216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 bwMode="auto">
          <a:xfrm>
            <a:off x="1500166" y="1643050"/>
            <a:ext cx="1071570" cy="35719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zh-TW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1500166" y="1428736"/>
            <a:ext cx="1071570" cy="28575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zh-TW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</p:bldLst>
  </p:timing>
</p:sld>
</file>

<file path=ppt/theme/theme1.xml><?xml version="1.0" encoding="utf-8"?>
<a:theme xmlns:a="http://schemas.openxmlformats.org/drawingml/2006/main" name="1">
  <a:themeElements>
    <a:clrScheme name="1 10">
      <a:dk1>
        <a:srgbClr val="777777"/>
      </a:dk1>
      <a:lt1>
        <a:srgbClr val="FFFFFF"/>
      </a:lt1>
      <a:dk2>
        <a:srgbClr val="686B5D"/>
      </a:dk2>
      <a:lt2>
        <a:srgbClr val="D1D1CB"/>
      </a:lt2>
      <a:accent1>
        <a:srgbClr val="909082"/>
      </a:accent1>
      <a:accent2>
        <a:srgbClr val="809EA8"/>
      </a:accent2>
      <a:accent3>
        <a:srgbClr val="B9BAB6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1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zh-TW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zh-TW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1">
  <a:themeElements>
    <a:clrScheme name="自訂 2">
      <a:dk1>
        <a:srgbClr val="3B3B3B"/>
      </a:dk1>
      <a:lt1>
        <a:srgbClr val="3B3B3B"/>
      </a:lt1>
      <a:dk2>
        <a:srgbClr val="3B3B3B"/>
      </a:dk2>
      <a:lt2>
        <a:srgbClr val="3B3B3B"/>
      </a:lt2>
      <a:accent1>
        <a:srgbClr val="909082"/>
      </a:accent1>
      <a:accent2>
        <a:srgbClr val="809EA8"/>
      </a:accent2>
      <a:accent3>
        <a:srgbClr val="B9BAB6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自訂 1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zh-TW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zh-TW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ec-server1</Template>
  <TotalTime>10876</TotalTime>
  <Words>313</Words>
  <Application>Microsoft Office PowerPoint</Application>
  <PresentationFormat>如螢幕大小 (4:3)</PresentationFormat>
  <Paragraphs>117</Paragraphs>
  <Slides>36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36</vt:i4>
      </vt:variant>
    </vt:vector>
  </HeadingPairs>
  <TitlesOfParts>
    <vt:vector size="43" baseType="lpstr">
      <vt:lpstr>微軟正黑體</vt:lpstr>
      <vt:lpstr>新細明體</vt:lpstr>
      <vt:lpstr>Arial</vt:lpstr>
      <vt:lpstr>Times New Roman</vt:lpstr>
      <vt:lpstr>Wingdings</vt:lpstr>
      <vt:lpstr>1</vt:lpstr>
      <vt:lpstr>1_1</vt:lpstr>
      <vt:lpstr>EPAGE 基礎教育訓練 </vt:lpstr>
      <vt:lpstr>課程大綱</vt:lpstr>
      <vt:lpstr>前台介紹</vt:lpstr>
      <vt:lpstr>如何登入後台</vt:lpstr>
      <vt:lpstr>後台-登入畫面</vt:lpstr>
      <vt:lpstr>後台-登入畫面</vt:lpstr>
      <vt:lpstr>內容管理</vt:lpstr>
      <vt:lpstr>內容管理</vt:lpstr>
      <vt:lpstr>新增分類</vt:lpstr>
      <vt:lpstr>新增資訊</vt:lpstr>
      <vt:lpstr>內容管理-HTML編輯</vt:lpstr>
      <vt:lpstr>文檔系統</vt:lpstr>
      <vt:lpstr>文檔系統</vt:lpstr>
      <vt:lpstr>公告模組</vt:lpstr>
      <vt:lpstr>公告模組</vt:lpstr>
      <vt:lpstr>新增公告模組</vt:lpstr>
      <vt:lpstr>新增資訊</vt:lpstr>
      <vt:lpstr>首頁畫面設定</vt:lpstr>
      <vt:lpstr>頁面樣式-首頁畫面設定</vt:lpstr>
      <vt:lpstr>模組佈局</vt:lpstr>
      <vt:lpstr>模組佈局</vt:lpstr>
      <vt:lpstr>模組佈局-完整編輯</vt:lpstr>
      <vt:lpstr>模組佈局-自定義佈局</vt:lpstr>
      <vt:lpstr>連結模組</vt:lpstr>
      <vt:lpstr>連結模組</vt:lpstr>
      <vt:lpstr>連結模組</vt:lpstr>
      <vt:lpstr>頁首連結</vt:lpstr>
      <vt:lpstr>頁首連結</vt:lpstr>
      <vt:lpstr>頁首連結設定</vt:lpstr>
      <vt:lpstr>頁面頭部&amp;底部編輯</vt:lpstr>
      <vt:lpstr>首頁畫面設定</vt:lpstr>
      <vt:lpstr>Review </vt:lpstr>
      <vt:lpstr>EPAGE建置網站流程</vt:lpstr>
      <vt:lpstr>EPAGE建置網站流程</vt:lpstr>
      <vt:lpstr>操作手冊範例網頁</vt:lpstr>
      <vt:lpstr>Q&amp;A</vt:lpstr>
    </vt:vector>
  </TitlesOfParts>
  <Company>ec-server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2006年度計劃要問主管的問題</dc:title>
  <dc:creator>lck</dc:creator>
  <cp:lastModifiedBy>user</cp:lastModifiedBy>
  <cp:revision>790</cp:revision>
  <dcterms:created xsi:type="dcterms:W3CDTF">2005-11-13T01:56:51Z</dcterms:created>
  <dcterms:modified xsi:type="dcterms:W3CDTF">2016-08-04T01:38:25Z</dcterms:modified>
</cp:coreProperties>
</file>